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FF66"/>
    <a:srgbClr val="90FADE"/>
    <a:srgbClr val="F694EA"/>
    <a:srgbClr val="F67E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095AD5-FF3B-43A7-89DF-BE238527A031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152960-C35E-4BBB-8ABD-BCD734A28B65}">
      <dgm:prSet phldrT="[Текст]"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ru-RU" b="1" dirty="0" err="1" smtClean="0"/>
            <a:t>Mahsulot</a:t>
          </a:r>
          <a:r>
            <a:rPr lang="ru-RU" b="1" dirty="0" smtClean="0"/>
            <a:t> </a:t>
          </a:r>
          <a:r>
            <a:rPr lang="ru-RU" b="1" dirty="0" err="1" smtClean="0"/>
            <a:t>bo'yicha</a:t>
          </a:r>
          <a:r>
            <a:rPr lang="ru-RU" b="1" dirty="0" smtClean="0"/>
            <a:t> </a:t>
          </a:r>
          <a:r>
            <a:rPr lang="ru-RU" b="1" dirty="0" err="1" smtClean="0"/>
            <a:t>tasnif</a:t>
          </a:r>
          <a:endParaRPr lang="ru-RU" dirty="0"/>
        </a:p>
      </dgm:t>
    </dgm:pt>
    <dgm:pt modelId="{112B6BB0-8D6A-4F2E-B737-A7937DE1ADD8}" type="parTrans" cxnId="{C8B224E9-7EB6-4D61-BA0D-99741873AC5A}">
      <dgm:prSet/>
      <dgm:spPr/>
      <dgm:t>
        <a:bodyPr/>
        <a:lstStyle/>
        <a:p>
          <a:endParaRPr lang="ru-RU"/>
        </a:p>
      </dgm:t>
    </dgm:pt>
    <dgm:pt modelId="{0E74C024-8264-4A8F-8CC2-39BC208F11E1}" type="sibTrans" cxnId="{C8B224E9-7EB6-4D61-BA0D-99741873AC5A}">
      <dgm:prSet/>
      <dgm:spPr/>
      <dgm:t>
        <a:bodyPr/>
        <a:lstStyle/>
        <a:p>
          <a:endParaRPr lang="ru-RU"/>
        </a:p>
      </dgm:t>
    </dgm:pt>
    <dgm:pt modelId="{65A8FBB0-28B1-4517-A1CF-D76599CD6707}">
      <dgm:prSet phldrT="[Текст]"/>
      <dgm:spPr>
        <a:solidFill>
          <a:srgbClr val="FFC000">
            <a:alpha val="50000"/>
          </a:srgbClr>
        </a:solidFill>
      </dgm:spPr>
      <dgm:t>
        <a:bodyPr/>
        <a:lstStyle/>
        <a:p>
          <a:r>
            <a:rPr lang="ru-RU" b="1" dirty="0" err="1" smtClean="0"/>
            <a:t>Mahsulot</a:t>
          </a:r>
          <a:endParaRPr lang="ru-RU" dirty="0"/>
        </a:p>
      </dgm:t>
    </dgm:pt>
    <dgm:pt modelId="{80D97083-51E0-4C5D-9F7D-0E1A4FB777E4}" type="parTrans" cxnId="{317F8EFD-10EA-4821-AE70-7165B3D5D9D1}">
      <dgm:prSet/>
      <dgm:spPr/>
      <dgm:t>
        <a:bodyPr/>
        <a:lstStyle/>
        <a:p>
          <a:endParaRPr lang="ru-RU"/>
        </a:p>
      </dgm:t>
    </dgm:pt>
    <dgm:pt modelId="{DA8D03EF-BA53-4C54-9E3A-0096D0EF0F80}" type="sibTrans" cxnId="{317F8EFD-10EA-4821-AE70-7165B3D5D9D1}">
      <dgm:prSet/>
      <dgm:spPr/>
      <dgm:t>
        <a:bodyPr/>
        <a:lstStyle/>
        <a:p>
          <a:endParaRPr lang="ru-RU"/>
        </a:p>
      </dgm:t>
    </dgm:pt>
    <dgm:pt modelId="{FD0FBBA7-4833-453C-9505-C9A8A5EDD97E}">
      <dgm:prSet phldrT="[Текст]"/>
      <dgm:spPr>
        <a:solidFill>
          <a:srgbClr val="FFC000">
            <a:alpha val="50000"/>
          </a:srgbClr>
        </a:solidFill>
      </dgm:spPr>
      <dgm:t>
        <a:bodyPr/>
        <a:lstStyle/>
        <a:p>
          <a:r>
            <a:rPr lang="ru-RU" b="1" dirty="0" err="1" smtClean="0"/>
            <a:t>Xizmat</a:t>
          </a:r>
          <a:endParaRPr lang="ru-RU" dirty="0"/>
        </a:p>
      </dgm:t>
    </dgm:pt>
    <dgm:pt modelId="{99A65236-6210-4F1C-8476-EA3F3C945C21}" type="parTrans" cxnId="{1186D79D-CC89-4F3A-9790-815950F63D14}">
      <dgm:prSet/>
      <dgm:spPr/>
      <dgm:t>
        <a:bodyPr/>
        <a:lstStyle/>
        <a:p>
          <a:endParaRPr lang="ru-RU"/>
        </a:p>
      </dgm:t>
    </dgm:pt>
    <dgm:pt modelId="{FB92D00D-FA2F-4654-B49D-0CBDAC5E6C5D}" type="sibTrans" cxnId="{1186D79D-CC89-4F3A-9790-815950F63D14}">
      <dgm:prSet/>
      <dgm:spPr/>
      <dgm:t>
        <a:bodyPr/>
        <a:lstStyle/>
        <a:p>
          <a:endParaRPr lang="ru-RU"/>
        </a:p>
      </dgm:t>
    </dgm:pt>
    <dgm:pt modelId="{C132341B-EDBB-4C62-BE92-46E41DA0053B}" type="pres">
      <dgm:prSet presAssocID="{CB095AD5-FF3B-43A7-89DF-BE238527A031}" presName="composite" presStyleCnt="0">
        <dgm:presLayoutVars>
          <dgm:chMax val="1"/>
          <dgm:dir/>
          <dgm:resizeHandles val="exact"/>
        </dgm:presLayoutVars>
      </dgm:prSet>
      <dgm:spPr/>
    </dgm:pt>
    <dgm:pt modelId="{15AB3CED-E93B-461D-87B3-5F79863EFF25}" type="pres">
      <dgm:prSet presAssocID="{CB095AD5-FF3B-43A7-89DF-BE238527A031}" presName="radial" presStyleCnt="0">
        <dgm:presLayoutVars>
          <dgm:animLvl val="ctr"/>
        </dgm:presLayoutVars>
      </dgm:prSet>
      <dgm:spPr/>
    </dgm:pt>
    <dgm:pt modelId="{6CFFABA2-04F5-4D1C-8038-C946C4D63DDC}" type="pres">
      <dgm:prSet presAssocID="{D1152960-C35E-4BBB-8ABD-BCD734A28B65}" presName="centerShape" presStyleLbl="vennNode1" presStyleIdx="0" presStyleCnt="3"/>
      <dgm:spPr/>
      <dgm:t>
        <a:bodyPr/>
        <a:lstStyle/>
        <a:p>
          <a:endParaRPr lang="ru-RU"/>
        </a:p>
      </dgm:t>
    </dgm:pt>
    <dgm:pt modelId="{9AD5D932-CF2A-4E97-AA91-890F62F5C18F}" type="pres">
      <dgm:prSet presAssocID="{65A8FBB0-28B1-4517-A1CF-D76599CD6707}" presName="node" presStyleLbl="vennNode1" presStyleIdx="1" presStyleCnt="3" custScaleX="150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9B375-2B07-46DF-8DE5-168EDE3C8B88}" type="pres">
      <dgm:prSet presAssocID="{FD0FBBA7-4833-453C-9505-C9A8A5EDD97E}" presName="node" presStyleLbl="vennNode1" presStyleIdx="2" presStyleCnt="3" custScaleX="1825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5776B4-5404-497C-B36E-C4A5AC8DEF4A}" type="presOf" srcId="{65A8FBB0-28B1-4517-A1CF-D76599CD6707}" destId="{9AD5D932-CF2A-4E97-AA91-890F62F5C18F}" srcOrd="0" destOrd="0" presId="urn:microsoft.com/office/officeart/2005/8/layout/radial3"/>
    <dgm:cxn modelId="{1D57A58B-D2A7-4C30-81CA-6018E272E432}" type="presOf" srcId="{D1152960-C35E-4BBB-8ABD-BCD734A28B65}" destId="{6CFFABA2-04F5-4D1C-8038-C946C4D63DDC}" srcOrd="0" destOrd="0" presId="urn:microsoft.com/office/officeart/2005/8/layout/radial3"/>
    <dgm:cxn modelId="{317F8EFD-10EA-4821-AE70-7165B3D5D9D1}" srcId="{D1152960-C35E-4BBB-8ABD-BCD734A28B65}" destId="{65A8FBB0-28B1-4517-A1CF-D76599CD6707}" srcOrd="0" destOrd="0" parTransId="{80D97083-51E0-4C5D-9F7D-0E1A4FB777E4}" sibTransId="{DA8D03EF-BA53-4C54-9E3A-0096D0EF0F80}"/>
    <dgm:cxn modelId="{EA9E30F6-107E-4EB2-B3FF-35F9387E23E6}" type="presOf" srcId="{CB095AD5-FF3B-43A7-89DF-BE238527A031}" destId="{C132341B-EDBB-4C62-BE92-46E41DA0053B}" srcOrd="0" destOrd="0" presId="urn:microsoft.com/office/officeart/2005/8/layout/radial3"/>
    <dgm:cxn modelId="{1186D79D-CC89-4F3A-9790-815950F63D14}" srcId="{D1152960-C35E-4BBB-8ABD-BCD734A28B65}" destId="{FD0FBBA7-4833-453C-9505-C9A8A5EDD97E}" srcOrd="1" destOrd="0" parTransId="{99A65236-6210-4F1C-8476-EA3F3C945C21}" sibTransId="{FB92D00D-FA2F-4654-B49D-0CBDAC5E6C5D}"/>
    <dgm:cxn modelId="{742A5CC5-AA0D-4658-8F20-7F98DDBDED29}" type="presOf" srcId="{FD0FBBA7-4833-453C-9505-C9A8A5EDD97E}" destId="{F509B375-2B07-46DF-8DE5-168EDE3C8B88}" srcOrd="0" destOrd="0" presId="urn:microsoft.com/office/officeart/2005/8/layout/radial3"/>
    <dgm:cxn modelId="{C8B224E9-7EB6-4D61-BA0D-99741873AC5A}" srcId="{CB095AD5-FF3B-43A7-89DF-BE238527A031}" destId="{D1152960-C35E-4BBB-8ABD-BCD734A28B65}" srcOrd="0" destOrd="0" parTransId="{112B6BB0-8D6A-4F2E-B737-A7937DE1ADD8}" sibTransId="{0E74C024-8264-4A8F-8CC2-39BC208F11E1}"/>
    <dgm:cxn modelId="{66F9D199-DA01-46E4-B363-E1F5010F8BC3}" type="presParOf" srcId="{C132341B-EDBB-4C62-BE92-46E41DA0053B}" destId="{15AB3CED-E93B-461D-87B3-5F79863EFF25}" srcOrd="0" destOrd="0" presId="urn:microsoft.com/office/officeart/2005/8/layout/radial3"/>
    <dgm:cxn modelId="{2B4B3C6E-B0CA-4E02-8593-0E9EB98F1E56}" type="presParOf" srcId="{15AB3CED-E93B-461D-87B3-5F79863EFF25}" destId="{6CFFABA2-04F5-4D1C-8038-C946C4D63DDC}" srcOrd="0" destOrd="0" presId="urn:microsoft.com/office/officeart/2005/8/layout/radial3"/>
    <dgm:cxn modelId="{84721360-532C-4D52-BE08-8CBA92A30B4B}" type="presParOf" srcId="{15AB3CED-E93B-461D-87B3-5F79863EFF25}" destId="{9AD5D932-CF2A-4E97-AA91-890F62F5C18F}" srcOrd="1" destOrd="0" presId="urn:microsoft.com/office/officeart/2005/8/layout/radial3"/>
    <dgm:cxn modelId="{5EE25284-B41E-46E8-AA37-33A6238AFBB9}" type="presParOf" srcId="{15AB3CED-E93B-461D-87B3-5F79863EFF25}" destId="{F509B375-2B07-46DF-8DE5-168EDE3C8B88}" srcOrd="2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095AD5-FF3B-43A7-89DF-BE238527A031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152960-C35E-4BBB-8ABD-BCD734A28B65}">
      <dgm:prSet phldrT="[Текст]"/>
      <dgm:spPr>
        <a:solidFill>
          <a:srgbClr val="90FADE">
            <a:alpha val="49804"/>
          </a:srgbClr>
        </a:solidFill>
      </dgm:spPr>
      <dgm:t>
        <a:bodyPr/>
        <a:lstStyle/>
        <a:p>
          <a:r>
            <a:rPr lang="ru-RU" b="1" dirty="0" err="1" smtClean="0"/>
            <a:t>Geografik</a:t>
          </a:r>
          <a:r>
            <a:rPr lang="ru-RU" b="1" dirty="0" smtClean="0"/>
            <a:t> </a:t>
          </a:r>
          <a:r>
            <a:rPr lang="ru-RU" b="1" dirty="0" err="1" smtClean="0"/>
            <a:t>bo'yicha</a:t>
          </a:r>
          <a:r>
            <a:rPr lang="ru-RU" b="1" dirty="0" smtClean="0"/>
            <a:t> </a:t>
          </a:r>
          <a:r>
            <a:rPr lang="ru-RU" b="1" dirty="0" err="1" smtClean="0"/>
            <a:t>tasnif</a:t>
          </a:r>
          <a:endParaRPr lang="ru-RU" dirty="0"/>
        </a:p>
      </dgm:t>
    </dgm:pt>
    <dgm:pt modelId="{112B6BB0-8D6A-4F2E-B737-A7937DE1ADD8}" type="parTrans" cxnId="{C8B224E9-7EB6-4D61-BA0D-99741873AC5A}">
      <dgm:prSet/>
      <dgm:spPr/>
      <dgm:t>
        <a:bodyPr/>
        <a:lstStyle/>
        <a:p>
          <a:endParaRPr lang="ru-RU"/>
        </a:p>
      </dgm:t>
    </dgm:pt>
    <dgm:pt modelId="{0E74C024-8264-4A8F-8CC2-39BC208F11E1}" type="sibTrans" cxnId="{C8B224E9-7EB6-4D61-BA0D-99741873AC5A}">
      <dgm:prSet/>
      <dgm:spPr/>
      <dgm:t>
        <a:bodyPr/>
        <a:lstStyle/>
        <a:p>
          <a:endParaRPr lang="ru-RU"/>
        </a:p>
      </dgm:t>
    </dgm:pt>
    <dgm:pt modelId="{65A8FBB0-28B1-4517-A1CF-D76599CD6707}">
      <dgm:prSet phldrT="[Текст]"/>
      <dgm:spPr>
        <a:solidFill>
          <a:schemeClr val="accent5">
            <a:lumMod val="40000"/>
            <a:lumOff val="60000"/>
            <a:alpha val="50000"/>
          </a:schemeClr>
        </a:solidFill>
      </dgm:spPr>
      <dgm:t>
        <a:bodyPr/>
        <a:lstStyle/>
        <a:p>
          <a:r>
            <a:rPr lang="ru-RU" b="1" dirty="0" err="1" smtClean="0"/>
            <a:t>Hududiy</a:t>
          </a:r>
          <a:endParaRPr lang="ru-RU" dirty="0"/>
        </a:p>
      </dgm:t>
    </dgm:pt>
    <dgm:pt modelId="{80D97083-51E0-4C5D-9F7D-0E1A4FB777E4}" type="parTrans" cxnId="{317F8EFD-10EA-4821-AE70-7165B3D5D9D1}">
      <dgm:prSet/>
      <dgm:spPr/>
      <dgm:t>
        <a:bodyPr/>
        <a:lstStyle/>
        <a:p>
          <a:endParaRPr lang="ru-RU"/>
        </a:p>
      </dgm:t>
    </dgm:pt>
    <dgm:pt modelId="{DA8D03EF-BA53-4C54-9E3A-0096D0EF0F80}" type="sibTrans" cxnId="{317F8EFD-10EA-4821-AE70-7165B3D5D9D1}">
      <dgm:prSet/>
      <dgm:spPr/>
      <dgm:t>
        <a:bodyPr/>
        <a:lstStyle/>
        <a:p>
          <a:endParaRPr lang="ru-RU"/>
        </a:p>
      </dgm:t>
    </dgm:pt>
    <dgm:pt modelId="{FD0FBBA7-4833-453C-9505-C9A8A5EDD97E}">
      <dgm:prSet phldrT="[Текст]"/>
      <dgm:spPr>
        <a:solidFill>
          <a:schemeClr val="accent5">
            <a:lumMod val="40000"/>
            <a:lumOff val="60000"/>
            <a:alpha val="50000"/>
          </a:schemeClr>
        </a:solidFill>
      </dgm:spPr>
      <dgm:t>
        <a:bodyPr/>
        <a:lstStyle/>
        <a:p>
          <a:r>
            <a:rPr lang="ru-RU" b="1" dirty="0" err="1" smtClean="0"/>
            <a:t>Mahalliy</a:t>
          </a:r>
          <a:r>
            <a:rPr lang="ru-RU" b="1" dirty="0" smtClean="0"/>
            <a:t> </a:t>
          </a:r>
          <a:r>
            <a:rPr lang="ru-RU" b="1" dirty="0" err="1" smtClean="0"/>
            <a:t>va</a:t>
          </a:r>
          <a:r>
            <a:rPr lang="ru-RU" b="1" dirty="0" smtClean="0"/>
            <a:t> </a:t>
          </a:r>
          <a:r>
            <a:rPr lang="ru-RU" b="1" dirty="0" err="1" smtClean="0"/>
            <a:t>global</a:t>
          </a:r>
          <a:r>
            <a:rPr lang="ru-RU" b="1" dirty="0" smtClean="0"/>
            <a:t> </a:t>
          </a:r>
          <a:endParaRPr lang="ru-RU" dirty="0"/>
        </a:p>
      </dgm:t>
    </dgm:pt>
    <dgm:pt modelId="{99A65236-6210-4F1C-8476-EA3F3C945C21}" type="parTrans" cxnId="{1186D79D-CC89-4F3A-9790-815950F63D14}">
      <dgm:prSet/>
      <dgm:spPr/>
      <dgm:t>
        <a:bodyPr/>
        <a:lstStyle/>
        <a:p>
          <a:endParaRPr lang="ru-RU"/>
        </a:p>
      </dgm:t>
    </dgm:pt>
    <dgm:pt modelId="{FB92D00D-FA2F-4654-B49D-0CBDAC5E6C5D}" type="sibTrans" cxnId="{1186D79D-CC89-4F3A-9790-815950F63D14}">
      <dgm:prSet/>
      <dgm:spPr/>
      <dgm:t>
        <a:bodyPr/>
        <a:lstStyle/>
        <a:p>
          <a:endParaRPr lang="ru-RU"/>
        </a:p>
      </dgm:t>
    </dgm:pt>
    <dgm:pt modelId="{C132341B-EDBB-4C62-BE92-46E41DA0053B}" type="pres">
      <dgm:prSet presAssocID="{CB095AD5-FF3B-43A7-89DF-BE238527A031}" presName="composite" presStyleCnt="0">
        <dgm:presLayoutVars>
          <dgm:chMax val="1"/>
          <dgm:dir/>
          <dgm:resizeHandles val="exact"/>
        </dgm:presLayoutVars>
      </dgm:prSet>
      <dgm:spPr/>
    </dgm:pt>
    <dgm:pt modelId="{15AB3CED-E93B-461D-87B3-5F79863EFF25}" type="pres">
      <dgm:prSet presAssocID="{CB095AD5-FF3B-43A7-89DF-BE238527A031}" presName="radial" presStyleCnt="0">
        <dgm:presLayoutVars>
          <dgm:animLvl val="ctr"/>
        </dgm:presLayoutVars>
      </dgm:prSet>
      <dgm:spPr/>
    </dgm:pt>
    <dgm:pt modelId="{6CFFABA2-04F5-4D1C-8038-C946C4D63DDC}" type="pres">
      <dgm:prSet presAssocID="{D1152960-C35E-4BBB-8ABD-BCD734A28B65}" presName="centerShape" presStyleLbl="vennNode1" presStyleIdx="0" presStyleCnt="3"/>
      <dgm:spPr/>
      <dgm:t>
        <a:bodyPr/>
        <a:lstStyle/>
        <a:p>
          <a:endParaRPr lang="ru-RU"/>
        </a:p>
      </dgm:t>
    </dgm:pt>
    <dgm:pt modelId="{9AD5D932-CF2A-4E97-AA91-890F62F5C18F}" type="pres">
      <dgm:prSet presAssocID="{65A8FBB0-28B1-4517-A1CF-D76599CD6707}" presName="node" presStyleLbl="vennNode1" presStyleIdx="1" presStyleCnt="3" custScaleX="150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9B375-2B07-46DF-8DE5-168EDE3C8B88}" type="pres">
      <dgm:prSet presAssocID="{FD0FBBA7-4833-453C-9505-C9A8A5EDD97E}" presName="node" presStyleLbl="vennNode1" presStyleIdx="2" presStyleCnt="3" custScaleX="1825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0830709-63A0-493D-A146-A83C55526038}" type="presOf" srcId="{FD0FBBA7-4833-453C-9505-C9A8A5EDD97E}" destId="{F509B375-2B07-46DF-8DE5-168EDE3C8B88}" srcOrd="0" destOrd="0" presId="urn:microsoft.com/office/officeart/2005/8/layout/radial3"/>
    <dgm:cxn modelId="{C8B224E9-7EB6-4D61-BA0D-99741873AC5A}" srcId="{CB095AD5-FF3B-43A7-89DF-BE238527A031}" destId="{D1152960-C35E-4BBB-8ABD-BCD734A28B65}" srcOrd="0" destOrd="0" parTransId="{112B6BB0-8D6A-4F2E-B737-A7937DE1ADD8}" sibTransId="{0E74C024-8264-4A8F-8CC2-39BC208F11E1}"/>
    <dgm:cxn modelId="{F0EB6380-1700-4038-BAA6-4916527EF3F8}" type="presOf" srcId="{65A8FBB0-28B1-4517-A1CF-D76599CD6707}" destId="{9AD5D932-CF2A-4E97-AA91-890F62F5C18F}" srcOrd="0" destOrd="0" presId="urn:microsoft.com/office/officeart/2005/8/layout/radial3"/>
    <dgm:cxn modelId="{317F8EFD-10EA-4821-AE70-7165B3D5D9D1}" srcId="{D1152960-C35E-4BBB-8ABD-BCD734A28B65}" destId="{65A8FBB0-28B1-4517-A1CF-D76599CD6707}" srcOrd="0" destOrd="0" parTransId="{80D97083-51E0-4C5D-9F7D-0E1A4FB777E4}" sibTransId="{DA8D03EF-BA53-4C54-9E3A-0096D0EF0F80}"/>
    <dgm:cxn modelId="{742D1C11-9CB8-4EA6-8B29-377E6033611F}" type="presOf" srcId="{D1152960-C35E-4BBB-8ABD-BCD734A28B65}" destId="{6CFFABA2-04F5-4D1C-8038-C946C4D63DDC}" srcOrd="0" destOrd="0" presId="urn:microsoft.com/office/officeart/2005/8/layout/radial3"/>
    <dgm:cxn modelId="{1186D79D-CC89-4F3A-9790-815950F63D14}" srcId="{D1152960-C35E-4BBB-8ABD-BCD734A28B65}" destId="{FD0FBBA7-4833-453C-9505-C9A8A5EDD97E}" srcOrd="1" destOrd="0" parTransId="{99A65236-6210-4F1C-8476-EA3F3C945C21}" sibTransId="{FB92D00D-FA2F-4654-B49D-0CBDAC5E6C5D}"/>
    <dgm:cxn modelId="{E1C64BE5-7A3E-4690-BC2F-9ABB852B8D60}" type="presOf" srcId="{CB095AD5-FF3B-43A7-89DF-BE238527A031}" destId="{C132341B-EDBB-4C62-BE92-46E41DA0053B}" srcOrd="0" destOrd="0" presId="urn:microsoft.com/office/officeart/2005/8/layout/radial3"/>
    <dgm:cxn modelId="{B6279BFA-61F1-4C12-9F01-E9A444CDA1C6}" type="presParOf" srcId="{C132341B-EDBB-4C62-BE92-46E41DA0053B}" destId="{15AB3CED-E93B-461D-87B3-5F79863EFF25}" srcOrd="0" destOrd="0" presId="urn:microsoft.com/office/officeart/2005/8/layout/radial3"/>
    <dgm:cxn modelId="{E4F9874A-A8D7-4175-81FB-6ED2B925C8FF}" type="presParOf" srcId="{15AB3CED-E93B-461D-87B3-5F79863EFF25}" destId="{6CFFABA2-04F5-4D1C-8038-C946C4D63DDC}" srcOrd="0" destOrd="0" presId="urn:microsoft.com/office/officeart/2005/8/layout/radial3"/>
    <dgm:cxn modelId="{9FE7AF92-0F59-4FEA-AB44-3C7DB8DC45CA}" type="presParOf" srcId="{15AB3CED-E93B-461D-87B3-5F79863EFF25}" destId="{9AD5D932-CF2A-4E97-AA91-890F62F5C18F}" srcOrd="1" destOrd="0" presId="urn:microsoft.com/office/officeart/2005/8/layout/radial3"/>
    <dgm:cxn modelId="{632BF0A0-C9E9-447F-BA61-E19AFEAC6E6E}" type="presParOf" srcId="{15AB3CED-E93B-461D-87B3-5F79863EFF25}" destId="{F509B375-2B07-46DF-8DE5-168EDE3C8B88}" srcOrd="2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B095AD5-FF3B-43A7-89DF-BE238527A031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152960-C35E-4BBB-8ABD-BCD734A28B65}">
      <dgm:prSet phldrT="[Текст]"/>
      <dgm:spPr>
        <a:solidFill>
          <a:srgbClr val="FF0000">
            <a:alpha val="49804"/>
          </a:srgbClr>
        </a:solidFill>
      </dgm:spPr>
      <dgm:t>
        <a:bodyPr/>
        <a:lstStyle/>
        <a:p>
          <a:r>
            <a:rPr lang="ru-RU" b="1" dirty="0" err="1" smtClean="0"/>
            <a:t>Mijoz</a:t>
          </a:r>
          <a:r>
            <a:rPr lang="ru-RU" b="1" dirty="0" smtClean="0"/>
            <a:t> </a:t>
          </a:r>
          <a:r>
            <a:rPr lang="ru-RU" b="1" dirty="0" err="1" smtClean="0"/>
            <a:t>segmenti</a:t>
          </a:r>
          <a:r>
            <a:rPr lang="ru-RU" b="1" dirty="0" smtClean="0"/>
            <a:t> </a:t>
          </a:r>
          <a:r>
            <a:rPr lang="ru-RU" b="1" dirty="0" err="1" smtClean="0"/>
            <a:t>bo'yicha</a:t>
          </a:r>
          <a:r>
            <a:rPr lang="ru-RU" b="1" dirty="0" smtClean="0"/>
            <a:t> </a:t>
          </a:r>
          <a:r>
            <a:rPr lang="ru-RU" b="1" dirty="0" err="1" smtClean="0"/>
            <a:t>tasnif</a:t>
          </a:r>
          <a:endParaRPr lang="ru-RU" dirty="0"/>
        </a:p>
      </dgm:t>
    </dgm:pt>
    <dgm:pt modelId="{112B6BB0-8D6A-4F2E-B737-A7937DE1ADD8}" type="parTrans" cxnId="{C8B224E9-7EB6-4D61-BA0D-99741873AC5A}">
      <dgm:prSet/>
      <dgm:spPr/>
      <dgm:t>
        <a:bodyPr/>
        <a:lstStyle/>
        <a:p>
          <a:endParaRPr lang="ru-RU"/>
        </a:p>
      </dgm:t>
    </dgm:pt>
    <dgm:pt modelId="{0E74C024-8264-4A8F-8CC2-39BC208F11E1}" type="sibTrans" cxnId="{C8B224E9-7EB6-4D61-BA0D-99741873AC5A}">
      <dgm:prSet/>
      <dgm:spPr/>
      <dgm:t>
        <a:bodyPr/>
        <a:lstStyle/>
        <a:p>
          <a:endParaRPr lang="ru-RU"/>
        </a:p>
      </dgm:t>
    </dgm:pt>
    <dgm:pt modelId="{65A8FBB0-28B1-4517-A1CF-D76599CD6707}">
      <dgm:prSet phldrT="[Текст]"/>
      <dgm:spPr>
        <a:solidFill>
          <a:srgbClr val="F67E92">
            <a:alpha val="49804"/>
          </a:srgbClr>
        </a:solidFill>
      </dgm:spPr>
      <dgm:t>
        <a:bodyPr/>
        <a:lstStyle/>
        <a:p>
          <a:r>
            <a:rPr lang="ru-RU" b="1" dirty="0" smtClean="0"/>
            <a:t>B2B</a:t>
          </a:r>
          <a:endParaRPr lang="ru-RU" dirty="0"/>
        </a:p>
      </dgm:t>
    </dgm:pt>
    <dgm:pt modelId="{80D97083-51E0-4C5D-9F7D-0E1A4FB777E4}" type="parTrans" cxnId="{317F8EFD-10EA-4821-AE70-7165B3D5D9D1}">
      <dgm:prSet/>
      <dgm:spPr/>
      <dgm:t>
        <a:bodyPr/>
        <a:lstStyle/>
        <a:p>
          <a:endParaRPr lang="ru-RU"/>
        </a:p>
      </dgm:t>
    </dgm:pt>
    <dgm:pt modelId="{DA8D03EF-BA53-4C54-9E3A-0096D0EF0F80}" type="sibTrans" cxnId="{317F8EFD-10EA-4821-AE70-7165B3D5D9D1}">
      <dgm:prSet/>
      <dgm:spPr/>
      <dgm:t>
        <a:bodyPr/>
        <a:lstStyle/>
        <a:p>
          <a:endParaRPr lang="ru-RU"/>
        </a:p>
      </dgm:t>
    </dgm:pt>
    <dgm:pt modelId="{FD0FBBA7-4833-453C-9505-C9A8A5EDD97E}">
      <dgm:prSet phldrT="[Текст]"/>
      <dgm:spPr>
        <a:solidFill>
          <a:srgbClr val="F67E92">
            <a:alpha val="50000"/>
          </a:srgbClr>
        </a:solidFill>
      </dgm:spPr>
      <dgm:t>
        <a:bodyPr/>
        <a:lstStyle/>
        <a:p>
          <a:r>
            <a:rPr lang="ru-RU" b="1" dirty="0" smtClean="0"/>
            <a:t>B2C</a:t>
          </a:r>
          <a:endParaRPr lang="ru-RU" dirty="0"/>
        </a:p>
      </dgm:t>
    </dgm:pt>
    <dgm:pt modelId="{99A65236-6210-4F1C-8476-EA3F3C945C21}" type="parTrans" cxnId="{1186D79D-CC89-4F3A-9790-815950F63D14}">
      <dgm:prSet/>
      <dgm:spPr/>
      <dgm:t>
        <a:bodyPr/>
        <a:lstStyle/>
        <a:p>
          <a:endParaRPr lang="ru-RU"/>
        </a:p>
      </dgm:t>
    </dgm:pt>
    <dgm:pt modelId="{FB92D00D-FA2F-4654-B49D-0CBDAC5E6C5D}" type="sibTrans" cxnId="{1186D79D-CC89-4F3A-9790-815950F63D14}">
      <dgm:prSet/>
      <dgm:spPr/>
      <dgm:t>
        <a:bodyPr/>
        <a:lstStyle/>
        <a:p>
          <a:endParaRPr lang="ru-RU"/>
        </a:p>
      </dgm:t>
    </dgm:pt>
    <dgm:pt modelId="{C132341B-EDBB-4C62-BE92-46E41DA0053B}" type="pres">
      <dgm:prSet presAssocID="{CB095AD5-FF3B-43A7-89DF-BE238527A031}" presName="composite" presStyleCnt="0">
        <dgm:presLayoutVars>
          <dgm:chMax val="1"/>
          <dgm:dir/>
          <dgm:resizeHandles val="exact"/>
        </dgm:presLayoutVars>
      </dgm:prSet>
      <dgm:spPr/>
    </dgm:pt>
    <dgm:pt modelId="{15AB3CED-E93B-461D-87B3-5F79863EFF25}" type="pres">
      <dgm:prSet presAssocID="{CB095AD5-FF3B-43A7-89DF-BE238527A031}" presName="radial" presStyleCnt="0">
        <dgm:presLayoutVars>
          <dgm:animLvl val="ctr"/>
        </dgm:presLayoutVars>
      </dgm:prSet>
      <dgm:spPr/>
    </dgm:pt>
    <dgm:pt modelId="{6CFFABA2-04F5-4D1C-8038-C946C4D63DDC}" type="pres">
      <dgm:prSet presAssocID="{D1152960-C35E-4BBB-8ABD-BCD734A28B65}" presName="centerShape" presStyleLbl="vennNode1" presStyleIdx="0" presStyleCnt="3"/>
      <dgm:spPr/>
      <dgm:t>
        <a:bodyPr/>
        <a:lstStyle/>
        <a:p>
          <a:endParaRPr lang="ru-RU"/>
        </a:p>
      </dgm:t>
    </dgm:pt>
    <dgm:pt modelId="{9AD5D932-CF2A-4E97-AA91-890F62F5C18F}" type="pres">
      <dgm:prSet presAssocID="{65A8FBB0-28B1-4517-A1CF-D76599CD6707}" presName="node" presStyleLbl="vennNode1" presStyleIdx="1" presStyleCnt="3" custScaleX="169632" custRadScaleRad="122817" custRadScaleInc="-496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9B375-2B07-46DF-8DE5-168EDE3C8B88}" type="pres">
      <dgm:prSet presAssocID="{FD0FBBA7-4833-453C-9505-C9A8A5EDD97E}" presName="node" presStyleLbl="vennNode1" presStyleIdx="2" presStyleCnt="3" custScaleX="182504" custRadScaleRad="137606" custRadScaleInc="-504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86D79D-CC89-4F3A-9790-815950F63D14}" srcId="{D1152960-C35E-4BBB-8ABD-BCD734A28B65}" destId="{FD0FBBA7-4833-453C-9505-C9A8A5EDD97E}" srcOrd="1" destOrd="0" parTransId="{99A65236-6210-4F1C-8476-EA3F3C945C21}" sibTransId="{FB92D00D-FA2F-4654-B49D-0CBDAC5E6C5D}"/>
    <dgm:cxn modelId="{4721B737-88C4-40A1-A4FF-52BCC579D64A}" type="presOf" srcId="{D1152960-C35E-4BBB-8ABD-BCD734A28B65}" destId="{6CFFABA2-04F5-4D1C-8038-C946C4D63DDC}" srcOrd="0" destOrd="0" presId="urn:microsoft.com/office/officeart/2005/8/layout/radial3"/>
    <dgm:cxn modelId="{90A16116-AC31-4FDF-B929-1F257A9AA438}" type="presOf" srcId="{CB095AD5-FF3B-43A7-89DF-BE238527A031}" destId="{C132341B-EDBB-4C62-BE92-46E41DA0053B}" srcOrd="0" destOrd="0" presId="urn:microsoft.com/office/officeart/2005/8/layout/radial3"/>
    <dgm:cxn modelId="{C8B224E9-7EB6-4D61-BA0D-99741873AC5A}" srcId="{CB095AD5-FF3B-43A7-89DF-BE238527A031}" destId="{D1152960-C35E-4BBB-8ABD-BCD734A28B65}" srcOrd="0" destOrd="0" parTransId="{112B6BB0-8D6A-4F2E-B737-A7937DE1ADD8}" sibTransId="{0E74C024-8264-4A8F-8CC2-39BC208F11E1}"/>
    <dgm:cxn modelId="{1B8E9036-4CDE-4E25-9B50-8907B8675464}" type="presOf" srcId="{65A8FBB0-28B1-4517-A1CF-D76599CD6707}" destId="{9AD5D932-CF2A-4E97-AA91-890F62F5C18F}" srcOrd="0" destOrd="0" presId="urn:microsoft.com/office/officeart/2005/8/layout/radial3"/>
    <dgm:cxn modelId="{317F8EFD-10EA-4821-AE70-7165B3D5D9D1}" srcId="{D1152960-C35E-4BBB-8ABD-BCD734A28B65}" destId="{65A8FBB0-28B1-4517-A1CF-D76599CD6707}" srcOrd="0" destOrd="0" parTransId="{80D97083-51E0-4C5D-9F7D-0E1A4FB777E4}" sibTransId="{DA8D03EF-BA53-4C54-9E3A-0096D0EF0F80}"/>
    <dgm:cxn modelId="{3A26E80F-AC93-42B9-A45C-D32DD6867A5F}" type="presOf" srcId="{FD0FBBA7-4833-453C-9505-C9A8A5EDD97E}" destId="{F509B375-2B07-46DF-8DE5-168EDE3C8B88}" srcOrd="0" destOrd="0" presId="urn:microsoft.com/office/officeart/2005/8/layout/radial3"/>
    <dgm:cxn modelId="{B9F0D8F9-68E3-4D92-8B94-93438CC66FD5}" type="presParOf" srcId="{C132341B-EDBB-4C62-BE92-46E41DA0053B}" destId="{15AB3CED-E93B-461D-87B3-5F79863EFF25}" srcOrd="0" destOrd="0" presId="urn:microsoft.com/office/officeart/2005/8/layout/radial3"/>
    <dgm:cxn modelId="{6324FE04-FFD9-49A0-A14D-71B0B2B8058B}" type="presParOf" srcId="{15AB3CED-E93B-461D-87B3-5F79863EFF25}" destId="{6CFFABA2-04F5-4D1C-8038-C946C4D63DDC}" srcOrd="0" destOrd="0" presId="urn:microsoft.com/office/officeart/2005/8/layout/radial3"/>
    <dgm:cxn modelId="{8C643794-056E-4B84-BA6B-AB1126626071}" type="presParOf" srcId="{15AB3CED-E93B-461D-87B3-5F79863EFF25}" destId="{9AD5D932-CF2A-4E97-AA91-890F62F5C18F}" srcOrd="1" destOrd="0" presId="urn:microsoft.com/office/officeart/2005/8/layout/radial3"/>
    <dgm:cxn modelId="{70B010B7-9417-4C95-A2A6-0D2426AC8FF7}" type="presParOf" srcId="{15AB3CED-E93B-461D-87B3-5F79863EFF25}" destId="{F509B375-2B07-46DF-8DE5-168EDE3C8B88}" srcOrd="2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FFABA2-04F5-4D1C-8038-C946C4D63DDC}">
      <dsp:nvSpPr>
        <dsp:cNvPr id="0" name=""/>
        <dsp:cNvSpPr/>
      </dsp:nvSpPr>
      <dsp:spPr>
        <a:xfrm>
          <a:off x="800951" y="724999"/>
          <a:ext cx="1806137" cy="1806137"/>
        </a:xfrm>
        <a:prstGeom prst="ellipse">
          <a:avLst/>
        </a:prstGeom>
        <a:solidFill>
          <a:srgbClr val="FFFF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Mahsulot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bo'yicha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tasnif</a:t>
          </a:r>
          <a:endParaRPr lang="ru-RU" sz="2400" kern="1200" dirty="0"/>
        </a:p>
      </dsp:txBody>
      <dsp:txXfrm>
        <a:off x="1065454" y="989502"/>
        <a:ext cx="1277131" cy="1277131"/>
      </dsp:txXfrm>
    </dsp:sp>
    <dsp:sp modelId="{9AD5D932-CF2A-4E97-AA91-890F62F5C18F}">
      <dsp:nvSpPr>
        <dsp:cNvPr id="0" name=""/>
        <dsp:cNvSpPr/>
      </dsp:nvSpPr>
      <dsp:spPr>
        <a:xfrm>
          <a:off x="1023968" y="322"/>
          <a:ext cx="1360103" cy="903068"/>
        </a:xfrm>
        <a:prstGeom prst="ellipse">
          <a:avLst/>
        </a:prstGeom>
        <a:solidFill>
          <a:srgbClr val="FFC0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/>
            <a:t>Mahsulot</a:t>
          </a:r>
          <a:endParaRPr lang="ru-RU" sz="1800" kern="1200" dirty="0"/>
        </a:p>
      </dsp:txBody>
      <dsp:txXfrm>
        <a:off x="1223150" y="132573"/>
        <a:ext cx="961739" cy="638566"/>
      </dsp:txXfrm>
    </dsp:sp>
    <dsp:sp modelId="{F509B375-2B07-46DF-8DE5-168EDE3C8B88}">
      <dsp:nvSpPr>
        <dsp:cNvPr id="0" name=""/>
        <dsp:cNvSpPr/>
      </dsp:nvSpPr>
      <dsp:spPr>
        <a:xfrm>
          <a:off x="879951" y="2352744"/>
          <a:ext cx="1648136" cy="903068"/>
        </a:xfrm>
        <a:prstGeom prst="ellipse">
          <a:avLst/>
        </a:prstGeom>
        <a:solidFill>
          <a:srgbClr val="FFC0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/>
            <a:t>Xizmat</a:t>
          </a:r>
          <a:endParaRPr lang="ru-RU" sz="1800" kern="1200" dirty="0"/>
        </a:p>
      </dsp:txBody>
      <dsp:txXfrm>
        <a:off x="1121315" y="2484995"/>
        <a:ext cx="1165408" cy="6385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FFABA2-04F5-4D1C-8038-C946C4D63DDC}">
      <dsp:nvSpPr>
        <dsp:cNvPr id="0" name=""/>
        <dsp:cNvSpPr/>
      </dsp:nvSpPr>
      <dsp:spPr>
        <a:xfrm>
          <a:off x="800951" y="724999"/>
          <a:ext cx="1806137" cy="1806137"/>
        </a:xfrm>
        <a:prstGeom prst="ellipse">
          <a:avLst/>
        </a:prstGeom>
        <a:solidFill>
          <a:srgbClr val="90FADE">
            <a:alpha val="4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err="1" smtClean="0"/>
            <a:t>Geografik</a:t>
          </a:r>
          <a:r>
            <a:rPr lang="ru-RU" sz="2300" b="1" kern="1200" dirty="0" smtClean="0"/>
            <a:t> </a:t>
          </a:r>
          <a:r>
            <a:rPr lang="ru-RU" sz="2300" b="1" kern="1200" dirty="0" err="1" smtClean="0"/>
            <a:t>bo'yicha</a:t>
          </a:r>
          <a:r>
            <a:rPr lang="ru-RU" sz="2300" b="1" kern="1200" dirty="0" smtClean="0"/>
            <a:t> </a:t>
          </a:r>
          <a:r>
            <a:rPr lang="ru-RU" sz="2300" b="1" kern="1200" dirty="0" err="1" smtClean="0"/>
            <a:t>tasnif</a:t>
          </a:r>
          <a:endParaRPr lang="ru-RU" sz="2300" kern="1200" dirty="0"/>
        </a:p>
      </dsp:txBody>
      <dsp:txXfrm>
        <a:off x="1065454" y="989502"/>
        <a:ext cx="1277131" cy="1277131"/>
      </dsp:txXfrm>
    </dsp:sp>
    <dsp:sp modelId="{9AD5D932-CF2A-4E97-AA91-890F62F5C18F}">
      <dsp:nvSpPr>
        <dsp:cNvPr id="0" name=""/>
        <dsp:cNvSpPr/>
      </dsp:nvSpPr>
      <dsp:spPr>
        <a:xfrm>
          <a:off x="1023968" y="322"/>
          <a:ext cx="1360103" cy="903068"/>
        </a:xfrm>
        <a:prstGeom prst="ellipse">
          <a:avLst/>
        </a:prstGeom>
        <a:solidFill>
          <a:schemeClr val="accent5">
            <a:lumMod val="40000"/>
            <a:lumOff val="60000"/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Hududiy</a:t>
          </a:r>
          <a:endParaRPr lang="ru-RU" sz="2000" kern="1200" dirty="0"/>
        </a:p>
      </dsp:txBody>
      <dsp:txXfrm>
        <a:off x="1223150" y="132573"/>
        <a:ext cx="961739" cy="638566"/>
      </dsp:txXfrm>
    </dsp:sp>
    <dsp:sp modelId="{F509B375-2B07-46DF-8DE5-168EDE3C8B88}">
      <dsp:nvSpPr>
        <dsp:cNvPr id="0" name=""/>
        <dsp:cNvSpPr/>
      </dsp:nvSpPr>
      <dsp:spPr>
        <a:xfrm>
          <a:off x="879951" y="2352744"/>
          <a:ext cx="1648136" cy="903068"/>
        </a:xfrm>
        <a:prstGeom prst="ellipse">
          <a:avLst/>
        </a:prstGeom>
        <a:solidFill>
          <a:schemeClr val="accent5">
            <a:lumMod val="40000"/>
            <a:lumOff val="60000"/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Mahalliy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va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global</a:t>
          </a:r>
          <a:r>
            <a:rPr lang="ru-RU" sz="2000" b="1" kern="1200" dirty="0" smtClean="0"/>
            <a:t> </a:t>
          </a:r>
          <a:endParaRPr lang="ru-RU" sz="2000" kern="1200" dirty="0"/>
        </a:p>
      </dsp:txBody>
      <dsp:txXfrm>
        <a:off x="1121315" y="2484995"/>
        <a:ext cx="1165408" cy="6385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FFABA2-04F5-4D1C-8038-C946C4D63DDC}">
      <dsp:nvSpPr>
        <dsp:cNvPr id="0" name=""/>
        <dsp:cNvSpPr/>
      </dsp:nvSpPr>
      <dsp:spPr>
        <a:xfrm>
          <a:off x="1983048" y="720345"/>
          <a:ext cx="1794543" cy="1794543"/>
        </a:xfrm>
        <a:prstGeom prst="ellipse">
          <a:avLst/>
        </a:prstGeom>
        <a:solidFill>
          <a:srgbClr val="FF0000">
            <a:alpha val="4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 smtClean="0"/>
            <a:t>Mijoz</a:t>
          </a:r>
          <a:r>
            <a:rPr lang="ru-RU" sz="2100" b="1" kern="1200" dirty="0" smtClean="0"/>
            <a:t> </a:t>
          </a:r>
          <a:r>
            <a:rPr lang="ru-RU" sz="2100" b="1" kern="1200" dirty="0" err="1" smtClean="0"/>
            <a:t>segmenti</a:t>
          </a:r>
          <a:r>
            <a:rPr lang="ru-RU" sz="2100" b="1" kern="1200" dirty="0" smtClean="0"/>
            <a:t> </a:t>
          </a:r>
          <a:r>
            <a:rPr lang="ru-RU" sz="2100" b="1" kern="1200" dirty="0" err="1" smtClean="0"/>
            <a:t>bo'yicha</a:t>
          </a:r>
          <a:r>
            <a:rPr lang="ru-RU" sz="2100" b="1" kern="1200" dirty="0" smtClean="0"/>
            <a:t> </a:t>
          </a:r>
          <a:r>
            <a:rPr lang="ru-RU" sz="2100" b="1" kern="1200" dirty="0" err="1" smtClean="0"/>
            <a:t>tasnif</a:t>
          </a:r>
          <a:endParaRPr lang="ru-RU" sz="2100" kern="1200" dirty="0"/>
        </a:p>
      </dsp:txBody>
      <dsp:txXfrm>
        <a:off x="2245853" y="983150"/>
        <a:ext cx="1268933" cy="1268933"/>
      </dsp:txXfrm>
    </dsp:sp>
    <dsp:sp modelId="{9AD5D932-CF2A-4E97-AA91-890F62F5C18F}">
      <dsp:nvSpPr>
        <dsp:cNvPr id="0" name=""/>
        <dsp:cNvSpPr/>
      </dsp:nvSpPr>
      <dsp:spPr>
        <a:xfrm>
          <a:off x="684074" y="1152117"/>
          <a:ext cx="1522060" cy="897271"/>
        </a:xfrm>
        <a:prstGeom prst="ellipse">
          <a:avLst/>
        </a:prstGeom>
        <a:solidFill>
          <a:srgbClr val="F67E92">
            <a:alpha val="4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/>
            <a:t>B2B</a:t>
          </a:r>
          <a:endParaRPr lang="ru-RU" sz="2100" kern="1200" dirty="0"/>
        </a:p>
      </dsp:txBody>
      <dsp:txXfrm>
        <a:off x="906975" y="1283519"/>
        <a:ext cx="1076258" cy="634467"/>
      </dsp:txXfrm>
    </dsp:sp>
    <dsp:sp modelId="{F509B375-2B07-46DF-8DE5-168EDE3C8B88}">
      <dsp:nvSpPr>
        <dsp:cNvPr id="0" name=""/>
        <dsp:cNvSpPr/>
      </dsp:nvSpPr>
      <dsp:spPr>
        <a:xfrm>
          <a:off x="3669505" y="1144731"/>
          <a:ext cx="1637557" cy="897271"/>
        </a:xfrm>
        <a:prstGeom prst="ellipse">
          <a:avLst/>
        </a:prstGeom>
        <a:solidFill>
          <a:srgbClr val="F67E92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/>
            <a:t>B2C</a:t>
          </a:r>
          <a:endParaRPr lang="ru-RU" sz="2100" kern="1200" dirty="0"/>
        </a:p>
      </dsp:txBody>
      <dsp:txXfrm>
        <a:off x="3909320" y="1276133"/>
        <a:ext cx="1157927" cy="6344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2D15-FEF4-4474-9C34-4AE8C3758DFE}" type="datetimeFigureOut">
              <a:rPr lang="ru-RU" smtClean="0"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07D21-E1E0-4040-A1A4-2AE98AA61F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818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2D15-FEF4-4474-9C34-4AE8C3758DFE}" type="datetimeFigureOut">
              <a:rPr lang="ru-RU" smtClean="0"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07D21-E1E0-4040-A1A4-2AE98AA61F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749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2D15-FEF4-4474-9C34-4AE8C3758DFE}" type="datetimeFigureOut">
              <a:rPr lang="ru-RU" smtClean="0"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07D21-E1E0-4040-A1A4-2AE98AA61F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511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2D15-FEF4-4474-9C34-4AE8C3758DFE}" type="datetimeFigureOut">
              <a:rPr lang="ru-RU" smtClean="0"/>
              <a:t>04.10.2024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07D21-E1E0-4040-A1A4-2AE98AA61F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061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2D15-FEF4-4474-9C34-4AE8C3758DFE}" type="datetimeFigureOut">
              <a:rPr lang="ru-RU" smtClean="0"/>
              <a:t>04.10.2024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07D21-E1E0-4040-A1A4-2AE98AA61F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3162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2D15-FEF4-4474-9C34-4AE8C3758DFE}" type="datetimeFigureOut">
              <a:rPr lang="ru-RU" smtClean="0"/>
              <a:t>04.10.2024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07D21-E1E0-4040-A1A4-2AE98AA61F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449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2D15-FEF4-4474-9C34-4AE8C3758DFE}" type="datetimeFigureOut">
              <a:rPr lang="ru-RU" smtClean="0"/>
              <a:t>04.10.2024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07D21-E1E0-4040-A1A4-2AE98AA61F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238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2D15-FEF4-4474-9C34-4AE8C3758DFE}" type="datetimeFigureOut">
              <a:rPr lang="ru-RU" smtClean="0"/>
              <a:t>04.10.2024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07D21-E1E0-4040-A1A4-2AE98AA61F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281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2D15-FEF4-4474-9C34-4AE8C3758DFE}" type="datetimeFigureOut">
              <a:rPr lang="ru-RU" smtClean="0"/>
              <a:t>04.10.2024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07D21-E1E0-4040-A1A4-2AE98AA61F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2485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2D15-FEF4-4474-9C34-4AE8C3758DFE}" type="datetimeFigureOut">
              <a:rPr lang="ru-RU" smtClean="0"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07D21-E1E0-4040-A1A4-2AE98AA61F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480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2D15-FEF4-4474-9C34-4AE8C3758DFE}" type="datetimeFigureOut">
              <a:rPr lang="ru-RU" smtClean="0"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07D21-E1E0-4040-A1A4-2AE98AA61F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704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A2D15-FEF4-4474-9C34-4AE8C3758DFE}" type="datetimeFigureOut">
              <a:rPr lang="ru-RU" smtClean="0"/>
              <a:t>04.10.2024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07D21-E1E0-4040-A1A4-2AE98AA61F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080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4388587"/>
              </p:ext>
            </p:extLst>
          </p:nvPr>
        </p:nvGraphicFramePr>
        <p:xfrm>
          <a:off x="1259632" y="476672"/>
          <a:ext cx="6912768" cy="426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12768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70C0"/>
                          </a:solidFill>
                          <a:effectLst/>
                        </a:rPr>
                        <a:t>7-mavzu. </a:t>
                      </a:r>
                      <a:r>
                        <a:rPr lang="en-US" sz="2800" dirty="0" err="1">
                          <a:solidFill>
                            <a:srgbClr val="0070C0"/>
                          </a:solidFill>
                          <a:effectLst/>
                        </a:rPr>
                        <a:t>Biznes</a:t>
                      </a:r>
                      <a:r>
                        <a:rPr lang="en-US" sz="2800" dirty="0">
                          <a:solidFill>
                            <a:srgbClr val="0070C0"/>
                          </a:solidFill>
                          <a:effectLst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70C0"/>
                          </a:solidFill>
                          <a:effectLst/>
                        </a:rPr>
                        <a:t>birliklari</a:t>
                      </a:r>
                      <a:r>
                        <a:rPr lang="en-US" sz="2800" dirty="0">
                          <a:solidFill>
                            <a:srgbClr val="0070C0"/>
                          </a:solidFill>
                          <a:effectLst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70C0"/>
                          </a:solidFill>
                          <a:effectLst/>
                        </a:rPr>
                        <a:t>uchun</a:t>
                      </a:r>
                      <a:r>
                        <a:rPr lang="en-US" sz="2800" dirty="0">
                          <a:solidFill>
                            <a:srgbClr val="0070C0"/>
                          </a:solidFill>
                          <a:effectLst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70C0"/>
                          </a:solidFill>
                          <a:effectLst/>
                        </a:rPr>
                        <a:t>strategiyalar</a:t>
                      </a:r>
                      <a:endParaRPr lang="ru-RU" sz="4000" dirty="0">
                        <a:solidFill>
                          <a:srgbClr val="0070C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55576" y="1628800"/>
            <a:ext cx="7920880" cy="15696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z-Latn-UZ" sz="3200" dirty="0"/>
              <a:t>Biznes birliklari strategiyalarini ishlab chiqish </a:t>
            </a:r>
            <a:endParaRPr lang="ru-RU" sz="3200" dirty="0" smtClean="0"/>
          </a:p>
          <a:p>
            <a:pPr marL="342900" indent="-342900">
              <a:buFont typeface="+mj-lt"/>
              <a:buAutoNum type="arabicPeriod"/>
            </a:pPr>
            <a:r>
              <a:rPr lang="uz-Latn-UZ" sz="3200" dirty="0" smtClean="0"/>
              <a:t>Bozor </a:t>
            </a:r>
            <a:r>
              <a:rPr lang="uz-Latn-UZ" sz="3200" dirty="0"/>
              <a:t>mavqeini tahlil qilish </a:t>
            </a:r>
            <a:endParaRPr lang="ru-RU" sz="3200" dirty="0" smtClean="0"/>
          </a:p>
          <a:p>
            <a:pPr marL="342900" indent="-342900">
              <a:buFont typeface="+mj-lt"/>
              <a:buAutoNum type="arabicPeriod"/>
            </a:pPr>
            <a:r>
              <a:rPr lang="uz-Latn-UZ" sz="3200" dirty="0" smtClean="0"/>
              <a:t>Raqobat </a:t>
            </a:r>
            <a:r>
              <a:rPr lang="uz-Latn-UZ" sz="3200" dirty="0"/>
              <a:t>strategiyalari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388317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420888"/>
            <a:ext cx="8208912" cy="17543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— </a:t>
            </a:r>
            <a:r>
              <a:rPr lang="en-US" sz="3600" dirty="0" err="1"/>
              <a:t>bu</a:t>
            </a:r>
            <a:r>
              <a:rPr lang="en-US" sz="3600" dirty="0"/>
              <a:t> </a:t>
            </a:r>
            <a:r>
              <a:rPr lang="en-US" sz="3600" dirty="0" err="1"/>
              <a:t>tashkilotlarning</a:t>
            </a:r>
            <a:r>
              <a:rPr lang="en-US" sz="3600" dirty="0"/>
              <a:t> </a:t>
            </a:r>
            <a:r>
              <a:rPr lang="en-US" sz="3600" dirty="0" err="1"/>
              <a:t>alohida</a:t>
            </a:r>
            <a:r>
              <a:rPr lang="en-US" sz="3600" dirty="0"/>
              <a:t> </a:t>
            </a:r>
            <a:r>
              <a:rPr lang="en-US" sz="3600" dirty="0" err="1"/>
              <a:t>funksional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iqtisodiy</a:t>
            </a:r>
            <a:r>
              <a:rPr lang="en-US" sz="3600" dirty="0"/>
              <a:t> </a:t>
            </a:r>
            <a:r>
              <a:rPr lang="en-US" sz="3600" dirty="0" err="1"/>
              <a:t>maqsadlariga</a:t>
            </a:r>
            <a:r>
              <a:rPr lang="en-US" sz="3600" dirty="0"/>
              <a:t> </a:t>
            </a:r>
            <a:r>
              <a:rPr lang="en-US" sz="3600" dirty="0" err="1"/>
              <a:t>ega</a:t>
            </a:r>
            <a:r>
              <a:rPr lang="en-US" sz="3600" dirty="0"/>
              <a:t> </a:t>
            </a:r>
            <a:r>
              <a:rPr lang="en-US" sz="3600" dirty="0" err="1"/>
              <a:t>bo'lgan</a:t>
            </a:r>
            <a:r>
              <a:rPr lang="en-US" sz="3600" dirty="0"/>
              <a:t> </a:t>
            </a:r>
            <a:r>
              <a:rPr lang="en-US" sz="3600" dirty="0" err="1"/>
              <a:t>bo'linmalari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120456"/>
            <a:ext cx="2457724" cy="523220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n-US" sz="2800" dirty="0" err="1">
                <a:solidFill>
                  <a:prstClr val="black"/>
                </a:solidFill>
              </a:rPr>
              <a:t>Biznes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birliklari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997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100779" y="1556792"/>
            <a:ext cx="2664296" cy="237626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Biznes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birliklari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turlari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83108721"/>
              </p:ext>
            </p:extLst>
          </p:nvPr>
        </p:nvGraphicFramePr>
        <p:xfrm>
          <a:off x="5708271" y="116632"/>
          <a:ext cx="3408040" cy="3256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 flipV="1">
            <a:off x="5508104" y="1556792"/>
            <a:ext cx="100811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153004900"/>
              </p:ext>
            </p:extLst>
          </p:nvPr>
        </p:nvGraphicFramePr>
        <p:xfrm>
          <a:off x="0" y="144748"/>
          <a:ext cx="3408040" cy="3256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9" name="Прямая со стрелкой 8"/>
          <p:cNvCxnSpPr>
            <a:stCxn id="2" idx="1"/>
          </p:cNvCxnSpPr>
          <p:nvPr/>
        </p:nvCxnSpPr>
        <p:spPr>
          <a:xfrm flipH="1" flipV="1">
            <a:off x="2504465" y="1556792"/>
            <a:ext cx="986491" cy="3479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518852610"/>
              </p:ext>
            </p:extLst>
          </p:nvPr>
        </p:nvGraphicFramePr>
        <p:xfrm>
          <a:off x="1655676" y="3645024"/>
          <a:ext cx="5760640" cy="32352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cxnSp>
        <p:nvCxnSpPr>
          <p:cNvPr id="14" name="Прямая со стрелкой 13"/>
          <p:cNvCxnSpPr/>
          <p:nvPr/>
        </p:nvCxnSpPr>
        <p:spPr>
          <a:xfrm>
            <a:off x="4432927" y="3933056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8775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551450"/>
            <a:ext cx="5047087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ru-RU" sz="2800" b="1" dirty="0" err="1"/>
              <a:t>Biznes</a:t>
            </a:r>
            <a:r>
              <a:rPr lang="ru-RU" sz="2800" b="1" dirty="0"/>
              <a:t> </a:t>
            </a:r>
            <a:r>
              <a:rPr lang="ru-RU" sz="2800" b="1" dirty="0" err="1"/>
              <a:t>birliklarining</a:t>
            </a:r>
            <a:r>
              <a:rPr lang="ru-RU" sz="2800" b="1" dirty="0"/>
              <a:t> </a:t>
            </a:r>
            <a:r>
              <a:rPr lang="ru-RU" sz="2800" b="1" dirty="0" err="1"/>
              <a:t>xususiyatlari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844824"/>
            <a:ext cx="2716321" cy="46166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Maqsad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vazifalar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60131" y="2782669"/>
            <a:ext cx="223224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Resurslar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1853884"/>
            <a:ext cx="288032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 err="1"/>
              <a:t>Strategiyalar</a:t>
            </a:r>
            <a:endParaRPr lang="ru-RU" sz="2400" dirty="0"/>
          </a:p>
        </p:txBody>
      </p:sp>
      <p:cxnSp>
        <p:nvCxnSpPr>
          <p:cNvPr id="7" name="Прямая со стрелкой 6"/>
          <p:cNvCxnSpPr>
            <a:stCxn id="2" idx="2"/>
            <a:endCxn id="3" idx="0"/>
          </p:cNvCxnSpPr>
          <p:nvPr/>
        </p:nvCxnSpPr>
        <p:spPr>
          <a:xfrm flipH="1">
            <a:off x="1753697" y="1074670"/>
            <a:ext cx="2749559" cy="7701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" idx="2"/>
            <a:endCxn id="5" idx="0"/>
          </p:cNvCxnSpPr>
          <p:nvPr/>
        </p:nvCxnSpPr>
        <p:spPr>
          <a:xfrm>
            <a:off x="4503256" y="1074670"/>
            <a:ext cx="2300992" cy="7792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2" idx="2"/>
            <a:endCxn id="4" idx="0"/>
          </p:cNvCxnSpPr>
          <p:nvPr/>
        </p:nvCxnSpPr>
        <p:spPr>
          <a:xfrm flipH="1">
            <a:off x="4476255" y="1074670"/>
            <a:ext cx="27001" cy="17079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6651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7824" y="2618460"/>
            <a:ext cx="3180678" cy="1384995"/>
          </a:xfrm>
          <a:prstGeom prst="rect">
            <a:avLst/>
          </a:prstGeom>
          <a:solidFill>
            <a:srgbClr val="90FADE"/>
          </a:solidFill>
        </p:spPr>
        <p:txBody>
          <a:bodyPr wrap="none">
            <a:spAutoFit/>
          </a:bodyPr>
          <a:lstStyle/>
          <a:p>
            <a:pPr algn="ctr"/>
            <a:r>
              <a:rPr lang="en-US" sz="2800" b="1" dirty="0" err="1"/>
              <a:t>Biznes</a:t>
            </a:r>
            <a:r>
              <a:rPr lang="en-US" sz="2800" b="1" dirty="0"/>
              <a:t> </a:t>
            </a:r>
            <a:r>
              <a:rPr lang="en-US" sz="2800" b="1" dirty="0" err="1"/>
              <a:t>birliklarining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boshqaruvi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usullari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76056" y="1099575"/>
            <a:ext cx="3231526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400" b="1" dirty="0" err="1"/>
              <a:t>Boshqaruv</a:t>
            </a:r>
            <a:r>
              <a:rPr lang="en-US" sz="2400" b="1" dirty="0"/>
              <a:t> </a:t>
            </a:r>
            <a:r>
              <a:rPr lang="en-US" sz="2400" b="1" dirty="0" err="1" smtClean="0"/>
              <a:t>strukturasini</a:t>
            </a:r>
            <a:endParaRPr lang="en-US" sz="2400" b="1" dirty="0" smtClean="0"/>
          </a:p>
          <a:p>
            <a:pPr algn="ctr"/>
            <a:r>
              <a:rPr lang="en-US" sz="2400" b="1" dirty="0" smtClean="0"/>
              <a:t> </a:t>
            </a:r>
            <a:r>
              <a:rPr lang="en-US" sz="2400" b="1" dirty="0" err="1"/>
              <a:t>aniqlash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1099575"/>
            <a:ext cx="2952328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Monitoring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pPr algn="ctr"/>
            <a:r>
              <a:rPr lang="en-US" sz="2400" b="1" dirty="0" err="1" smtClean="0"/>
              <a:t>baholash</a:t>
            </a:r>
            <a:endParaRPr lang="ru-RU" sz="2400" dirty="0"/>
          </a:p>
        </p:txBody>
      </p:sp>
      <p:cxnSp>
        <p:nvCxnSpPr>
          <p:cNvPr id="6" name="Прямая со стрелкой 5"/>
          <p:cNvCxnSpPr>
            <a:stCxn id="2" idx="0"/>
            <a:endCxn id="3" idx="2"/>
          </p:cNvCxnSpPr>
          <p:nvPr/>
        </p:nvCxnSpPr>
        <p:spPr>
          <a:xfrm flipV="1">
            <a:off x="4578163" y="1930572"/>
            <a:ext cx="2113656" cy="6878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2" idx="0"/>
          </p:cNvCxnSpPr>
          <p:nvPr/>
        </p:nvCxnSpPr>
        <p:spPr>
          <a:xfrm flipH="1" flipV="1">
            <a:off x="2375756" y="1930572"/>
            <a:ext cx="2202407" cy="6878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2128332" y="5085184"/>
            <a:ext cx="4899661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Innovatsiyalarni</a:t>
            </a:r>
            <a:r>
              <a:rPr lang="en-US" sz="2800" b="1" dirty="0"/>
              <a:t> </a:t>
            </a:r>
            <a:r>
              <a:rPr lang="en-US" sz="2800" b="1" dirty="0" err="1"/>
              <a:t>joriy</a:t>
            </a:r>
            <a:r>
              <a:rPr lang="en-US" sz="2800" b="1" dirty="0"/>
              <a:t> </a:t>
            </a:r>
            <a:r>
              <a:rPr lang="en-US" sz="2800" b="1" dirty="0" err="1"/>
              <a:t>etish</a:t>
            </a:r>
            <a:endParaRPr lang="ru-RU" sz="2800" dirty="0"/>
          </a:p>
        </p:txBody>
      </p:sp>
      <p:cxnSp>
        <p:nvCxnSpPr>
          <p:cNvPr id="11" name="Прямая со стрелкой 10"/>
          <p:cNvCxnSpPr>
            <a:stCxn id="2" idx="2"/>
            <a:endCxn id="9" idx="0"/>
          </p:cNvCxnSpPr>
          <p:nvPr/>
        </p:nvCxnSpPr>
        <p:spPr>
          <a:xfrm>
            <a:off x="4578163" y="4003455"/>
            <a:ext cx="0" cy="10817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8719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14045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/>
              <a:t>Misollar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844824"/>
            <a:ext cx="8136904" cy="206210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just"/>
            <a:r>
              <a:rPr lang="en-US" sz="3200" b="1" dirty="0" err="1"/>
              <a:t>Maktablar</a:t>
            </a:r>
            <a:r>
              <a:rPr lang="en-US" sz="3200" dirty="0"/>
              <a:t>: </a:t>
            </a:r>
            <a:r>
              <a:rPr lang="en-US" sz="3200" dirty="0" err="1"/>
              <a:t>Maktablar</a:t>
            </a:r>
            <a:r>
              <a:rPr lang="en-US" sz="3200" dirty="0"/>
              <a:t> </a:t>
            </a:r>
            <a:r>
              <a:rPr lang="en-US" sz="3200" dirty="0" err="1"/>
              <a:t>o'z</a:t>
            </a:r>
            <a:r>
              <a:rPr lang="en-US" sz="3200" dirty="0"/>
              <a:t> </a:t>
            </a:r>
            <a:r>
              <a:rPr lang="en-US" sz="3200" dirty="0" err="1"/>
              <a:t>faoliyatini</a:t>
            </a:r>
            <a:r>
              <a:rPr lang="en-US" sz="3200" dirty="0"/>
              <a:t> </a:t>
            </a:r>
            <a:r>
              <a:rPr lang="en-US" sz="3200" dirty="0" err="1"/>
              <a:t>pedagogik</a:t>
            </a:r>
            <a:r>
              <a:rPr lang="en-US" sz="3200" dirty="0"/>
              <a:t> </a:t>
            </a:r>
            <a:r>
              <a:rPr lang="en-US" sz="3200" dirty="0" err="1"/>
              <a:t>xizmatlar</a:t>
            </a:r>
            <a:r>
              <a:rPr lang="en-US" sz="3200" dirty="0"/>
              <a:t> </a:t>
            </a:r>
            <a:r>
              <a:rPr lang="en-US" sz="3200" dirty="0" err="1"/>
              <a:t>ko'rsatish</a:t>
            </a:r>
            <a:r>
              <a:rPr lang="en-US" sz="3200" dirty="0"/>
              <a:t> </a:t>
            </a:r>
            <a:r>
              <a:rPr lang="en-US" sz="3200" dirty="0" err="1"/>
              <a:t>bilan</a:t>
            </a:r>
            <a:r>
              <a:rPr lang="en-US" sz="3200" dirty="0"/>
              <a:t> </a:t>
            </a:r>
            <a:r>
              <a:rPr lang="en-US" sz="3200" dirty="0" err="1"/>
              <a:t>bog'laydi</a:t>
            </a:r>
            <a:r>
              <a:rPr lang="en-US" sz="3200" dirty="0"/>
              <a:t>, </a:t>
            </a:r>
            <a:r>
              <a:rPr lang="en-US" sz="3200" dirty="0" err="1"/>
              <a:t>bu</a:t>
            </a:r>
            <a:r>
              <a:rPr lang="en-US" sz="3200" dirty="0"/>
              <a:t> </a:t>
            </a:r>
            <a:r>
              <a:rPr lang="en-US" sz="3200" dirty="0" err="1"/>
              <a:t>esa</a:t>
            </a:r>
            <a:r>
              <a:rPr lang="en-US" sz="3200" dirty="0"/>
              <a:t> </a:t>
            </a:r>
            <a:r>
              <a:rPr lang="en-US" sz="3200" dirty="0" err="1"/>
              <a:t>ularni</a:t>
            </a:r>
            <a:r>
              <a:rPr lang="en-US" sz="3200" dirty="0"/>
              <a:t> </a:t>
            </a:r>
            <a:r>
              <a:rPr lang="en-US" sz="3200" dirty="0" err="1"/>
              <a:t>xizmat</a:t>
            </a:r>
            <a:r>
              <a:rPr lang="en-US" sz="3200" dirty="0"/>
              <a:t> </a:t>
            </a:r>
            <a:r>
              <a:rPr lang="en-US" sz="3200" dirty="0" err="1"/>
              <a:t>ko'rsatish</a:t>
            </a:r>
            <a:r>
              <a:rPr lang="en-US" sz="3200" dirty="0"/>
              <a:t> </a:t>
            </a:r>
            <a:r>
              <a:rPr lang="en-US" sz="3200" dirty="0" err="1"/>
              <a:t>biznesi</a:t>
            </a:r>
            <a:r>
              <a:rPr lang="en-US" sz="3200" dirty="0"/>
              <a:t> </a:t>
            </a:r>
            <a:r>
              <a:rPr lang="en-US" sz="3200" dirty="0" err="1"/>
              <a:t>sifatida</a:t>
            </a:r>
            <a:r>
              <a:rPr lang="en-US" sz="3200" dirty="0"/>
              <a:t> </a:t>
            </a:r>
            <a:r>
              <a:rPr lang="en-US" sz="3200" dirty="0" err="1"/>
              <a:t>tasniflash</a:t>
            </a:r>
            <a:r>
              <a:rPr lang="en-US" sz="3200" dirty="0"/>
              <a:t> </a:t>
            </a:r>
            <a:r>
              <a:rPr lang="en-US" sz="3200" dirty="0" err="1"/>
              <a:t>imkonini</a:t>
            </a:r>
            <a:r>
              <a:rPr lang="en-US" sz="3200" dirty="0"/>
              <a:t> </a:t>
            </a:r>
            <a:r>
              <a:rPr lang="en-US" sz="3200" dirty="0" err="1"/>
              <a:t>beradi</a:t>
            </a:r>
            <a:r>
              <a:rPr lang="en-US" sz="3200" dirty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774533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04664"/>
            <a:ext cx="7272808" cy="954107"/>
          </a:xfrm>
          <a:prstGeom prst="rect">
            <a:avLst/>
          </a:prstGeom>
          <a:solidFill>
            <a:srgbClr val="00FF99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Biznes</a:t>
            </a:r>
            <a:r>
              <a:rPr lang="en-US" sz="2800" b="1" dirty="0"/>
              <a:t> </a:t>
            </a:r>
            <a:r>
              <a:rPr lang="en-US" sz="2800" b="1" dirty="0" err="1"/>
              <a:t>birliklarini</a:t>
            </a:r>
            <a:r>
              <a:rPr lang="en-US" sz="2800" b="1" dirty="0"/>
              <a:t> </a:t>
            </a:r>
            <a:r>
              <a:rPr lang="en-US" sz="2800" b="1" dirty="0" err="1"/>
              <a:t>strategik</a:t>
            </a:r>
            <a:r>
              <a:rPr lang="en-US" sz="2800" b="1" dirty="0"/>
              <a:t> </a:t>
            </a:r>
            <a:r>
              <a:rPr lang="en-US" sz="2800" b="1" dirty="0" err="1"/>
              <a:t>boshqarish</a:t>
            </a:r>
            <a:r>
              <a:rPr lang="en-US" sz="2800" b="1" dirty="0"/>
              <a:t> </a:t>
            </a:r>
            <a:r>
              <a:rPr lang="en-US" sz="2800" b="1" dirty="0" err="1"/>
              <a:t>metodologiyasi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060848"/>
            <a:ext cx="5629490" cy="461665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n-US" sz="2400" b="1" dirty="0" smtClean="0"/>
              <a:t>1. </a:t>
            </a:r>
            <a:r>
              <a:rPr lang="ru-RU" sz="2400" b="1" dirty="0" err="1" smtClean="0"/>
              <a:t>Metodologiyaning</a:t>
            </a:r>
            <a:r>
              <a:rPr lang="ru-RU" sz="2400" b="1" dirty="0" smtClean="0"/>
              <a:t> </a:t>
            </a:r>
            <a:r>
              <a:rPr lang="ru-RU" sz="2400" b="1" dirty="0" err="1"/>
              <a:t>asosiy</a:t>
            </a:r>
            <a:r>
              <a:rPr lang="ru-RU" sz="2400" b="1" dirty="0"/>
              <a:t> </a:t>
            </a:r>
            <a:r>
              <a:rPr lang="ru-RU" sz="2400" b="1" dirty="0" err="1"/>
              <a:t>komponentlari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4077072"/>
            <a:ext cx="5629490" cy="461665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</a:rPr>
              <a:t>2. </a:t>
            </a:r>
            <a:r>
              <a:rPr lang="ru-RU" sz="2400" b="1" dirty="0" err="1" smtClean="0">
                <a:solidFill>
                  <a:srgbClr val="FFFF00"/>
                </a:solidFill>
              </a:rPr>
              <a:t>Strategik</a:t>
            </a:r>
            <a:r>
              <a:rPr lang="ru-RU" sz="2400" b="1" dirty="0" smtClean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rejalashtirish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jarayoni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45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6200000">
            <a:off x="-1188931" y="3174964"/>
            <a:ext cx="4114331" cy="461665"/>
          </a:xfrm>
          <a:prstGeom prst="rect">
            <a:avLst/>
          </a:prstGeom>
          <a:solidFill>
            <a:srgbClr val="00FF99"/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Strategik</a:t>
            </a:r>
            <a:r>
              <a:rPr lang="en-US" sz="2400" b="1" dirty="0"/>
              <a:t> </a:t>
            </a:r>
            <a:r>
              <a:rPr lang="en-US" sz="2400" b="1" dirty="0" err="1"/>
              <a:t>boshqarish</a:t>
            </a:r>
            <a:r>
              <a:rPr lang="en-US" sz="2400" b="1" dirty="0"/>
              <a:t> </a:t>
            </a:r>
            <a:r>
              <a:rPr lang="en-US" sz="2400" b="1" dirty="0" err="1"/>
              <a:t>metodlari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1988840"/>
            <a:ext cx="2923364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400" b="1" dirty="0" smtClean="0"/>
              <a:t>1.An'anaviy </a:t>
            </a:r>
            <a:r>
              <a:rPr lang="en-US" sz="2400" b="1" dirty="0" err="1"/>
              <a:t>metodlar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4365104"/>
            <a:ext cx="3059107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smtClean="0"/>
              <a:t>2.</a:t>
            </a:r>
            <a:r>
              <a:rPr lang="ru-RU" sz="2400" b="1" dirty="0" err="1" smtClean="0"/>
              <a:t>Zamonaviy</a:t>
            </a:r>
            <a:r>
              <a:rPr lang="ru-RU" sz="2400" b="1" dirty="0" smtClean="0"/>
              <a:t> </a:t>
            </a:r>
            <a:r>
              <a:rPr lang="ru-RU" sz="2400" b="1" dirty="0" err="1"/>
              <a:t>metodlar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860032" y="2688288"/>
            <a:ext cx="31108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/>
              <a:t>Porterning</a:t>
            </a:r>
            <a:r>
              <a:rPr lang="en-US" b="1" dirty="0"/>
              <a:t> </a:t>
            </a:r>
            <a:r>
              <a:rPr lang="en-US" b="1" dirty="0" err="1"/>
              <a:t>beshta</a:t>
            </a:r>
            <a:r>
              <a:rPr lang="en-US" b="1" dirty="0"/>
              <a:t> </a:t>
            </a:r>
            <a:r>
              <a:rPr lang="en-US" b="1" dirty="0" err="1"/>
              <a:t>kuch</a:t>
            </a:r>
            <a:r>
              <a:rPr lang="en-US" b="1" dirty="0"/>
              <a:t> </a:t>
            </a:r>
            <a:r>
              <a:rPr lang="en-US" b="1" dirty="0" err="1"/>
              <a:t>modeli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884987" y="3059668"/>
            <a:ext cx="1355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SWOT </a:t>
            </a:r>
            <a:r>
              <a:rPr lang="en-US" b="1" dirty="0" err="1"/>
              <a:t>tahlili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40611" y="4826769"/>
            <a:ext cx="26005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Balanced Scorecard (BSC)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945416" y="5196101"/>
            <a:ext cx="3521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/>
              <a:t>Tezkor</a:t>
            </a:r>
            <a:r>
              <a:rPr lang="en-US" b="1" dirty="0"/>
              <a:t> </a:t>
            </a:r>
            <a:r>
              <a:rPr lang="en-US" b="1" dirty="0" err="1"/>
              <a:t>moslashish</a:t>
            </a:r>
            <a:r>
              <a:rPr lang="en-US" b="1" dirty="0"/>
              <a:t> </a:t>
            </a:r>
            <a:r>
              <a:rPr lang="en-US" b="1" dirty="0" err="1"/>
              <a:t>metodologiyalar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4016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348880"/>
            <a:ext cx="8208912" cy="1077218"/>
          </a:xfrm>
          <a:prstGeom prst="rect">
            <a:avLst/>
          </a:prstGeom>
          <a:solidFill>
            <a:srgbClr val="90FADE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— </a:t>
            </a:r>
            <a:r>
              <a:rPr lang="ru-RU" sz="3200" dirty="0" err="1"/>
              <a:t>bu</a:t>
            </a:r>
            <a:r>
              <a:rPr lang="ru-RU" sz="3200" dirty="0"/>
              <a:t> </a:t>
            </a:r>
            <a:r>
              <a:rPr lang="ru-RU" sz="3200" dirty="0" err="1"/>
              <a:t>kompaniyaning</a:t>
            </a:r>
            <a:r>
              <a:rPr lang="ru-RU" sz="3200" dirty="0"/>
              <a:t> </a:t>
            </a:r>
            <a:r>
              <a:rPr lang="ru-RU" sz="3200" dirty="0" err="1"/>
              <a:t>bozor</a:t>
            </a:r>
            <a:r>
              <a:rPr lang="ru-RU" sz="3200" dirty="0"/>
              <a:t> </a:t>
            </a:r>
            <a:r>
              <a:rPr lang="ru-RU" sz="3200" dirty="0" err="1"/>
              <a:t>ichidagi</a:t>
            </a:r>
            <a:r>
              <a:rPr lang="ru-RU" sz="3200" dirty="0"/>
              <a:t> </a:t>
            </a:r>
            <a:r>
              <a:rPr lang="ru-RU" sz="3200" dirty="0" err="1"/>
              <a:t>o'rnini</a:t>
            </a:r>
            <a:r>
              <a:rPr lang="ru-RU" sz="3200" dirty="0"/>
              <a:t> </a:t>
            </a:r>
            <a:r>
              <a:rPr lang="ru-RU" sz="3200" dirty="0" err="1"/>
              <a:t>aniqlash</a:t>
            </a:r>
            <a:r>
              <a:rPr lang="ru-RU" sz="3200" dirty="0"/>
              <a:t> </a:t>
            </a:r>
            <a:r>
              <a:rPr lang="ru-RU" sz="3200" dirty="0" err="1"/>
              <a:t>va</a:t>
            </a:r>
            <a:r>
              <a:rPr lang="ru-RU" sz="3200" dirty="0"/>
              <a:t> </a:t>
            </a:r>
            <a:r>
              <a:rPr lang="ru-RU" sz="3200" dirty="0" err="1"/>
              <a:t>baholash</a:t>
            </a:r>
            <a:r>
              <a:rPr lang="ru-RU" sz="3200" dirty="0"/>
              <a:t> </a:t>
            </a:r>
            <a:r>
              <a:rPr lang="ru-RU" sz="3200" dirty="0" err="1"/>
              <a:t>jarayonidir</a:t>
            </a:r>
            <a:r>
              <a:rPr lang="ru-RU" sz="3200" dirty="0"/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192897"/>
            <a:ext cx="3506986" cy="461665"/>
          </a:xfrm>
          <a:prstGeom prst="rect">
            <a:avLst/>
          </a:prstGeom>
          <a:solidFill>
            <a:srgbClr val="00FF99"/>
          </a:solidFill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prstClr val="black"/>
                </a:solidFill>
              </a:rPr>
              <a:t>Bozor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mavqeini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tahlil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qilish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76251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6540" y="537802"/>
            <a:ext cx="4718792" cy="461665"/>
          </a:xfrm>
          <a:prstGeom prst="rect">
            <a:avLst/>
          </a:prstGeom>
          <a:solidFill>
            <a:srgbClr val="90FADE"/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Bozor</a:t>
            </a:r>
            <a:r>
              <a:rPr lang="en-US" sz="2400" b="1" dirty="0"/>
              <a:t> </a:t>
            </a:r>
            <a:r>
              <a:rPr lang="en-US" sz="2400" b="1" dirty="0" err="1"/>
              <a:t>mavqeini</a:t>
            </a:r>
            <a:r>
              <a:rPr lang="en-US" sz="2400" b="1" dirty="0"/>
              <a:t> </a:t>
            </a:r>
            <a:r>
              <a:rPr lang="en-US" sz="2400" b="1" dirty="0" err="1"/>
              <a:t>tahlil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r>
              <a:rPr lang="en-US" sz="2400" b="1" dirty="0"/>
              <a:t> </a:t>
            </a:r>
            <a:r>
              <a:rPr lang="en-US" sz="2400" b="1" dirty="0" err="1"/>
              <a:t>jarayoni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825645"/>
            <a:ext cx="3361240" cy="461665"/>
          </a:xfrm>
          <a:prstGeom prst="rect">
            <a:avLst/>
          </a:prstGeom>
          <a:solidFill>
            <a:srgbClr val="00FF99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/>
              <a:t>Bozor</a:t>
            </a:r>
            <a:r>
              <a:rPr lang="ru-RU" sz="2400" b="1" dirty="0"/>
              <a:t> </a:t>
            </a:r>
            <a:r>
              <a:rPr lang="ru-RU" sz="2400" b="1" dirty="0" err="1"/>
              <a:t>tahlili</a:t>
            </a:r>
            <a:endParaRPr lang="ru-RU" sz="2400" dirty="0"/>
          </a:p>
        </p:txBody>
      </p:sp>
      <p:cxnSp>
        <p:nvCxnSpPr>
          <p:cNvPr id="6" name="Прямая со стрелкой 5"/>
          <p:cNvCxnSpPr>
            <a:stCxn id="2" idx="2"/>
            <a:endCxn id="4" idx="0"/>
          </p:cNvCxnSpPr>
          <p:nvPr/>
        </p:nvCxnSpPr>
        <p:spPr>
          <a:xfrm flipH="1">
            <a:off x="2076156" y="999467"/>
            <a:ext cx="1919780" cy="8261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395536" y="3133146"/>
            <a:ext cx="3600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Arial" pitchFamily="34" charset="0"/>
              <a:buChar char="•"/>
            </a:pPr>
            <a:r>
              <a:rPr lang="en-US" sz="2400" b="1" dirty="0" err="1"/>
              <a:t>Bozor</a:t>
            </a:r>
            <a:r>
              <a:rPr lang="en-US" sz="2400" b="1" dirty="0"/>
              <a:t> </a:t>
            </a:r>
            <a:r>
              <a:rPr lang="en-US" sz="2400" b="1" dirty="0" err="1"/>
              <a:t>hajmini</a:t>
            </a:r>
            <a:r>
              <a:rPr lang="en-US" sz="2400" b="1" dirty="0"/>
              <a:t> </a:t>
            </a:r>
            <a:r>
              <a:rPr lang="en-US" sz="2400" b="1" dirty="0" err="1" smtClean="0"/>
              <a:t>aniqlash</a:t>
            </a:r>
            <a:r>
              <a:rPr lang="en-US" sz="2400" dirty="0" smtClean="0"/>
              <a:t> 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en-US" sz="2400" b="1" dirty="0" err="1" smtClean="0"/>
              <a:t>Bozor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o'sishi</a:t>
            </a:r>
            <a:endParaRPr lang="ru-RU" sz="2400" dirty="0"/>
          </a:p>
        </p:txBody>
      </p:sp>
      <p:cxnSp>
        <p:nvCxnSpPr>
          <p:cNvPr id="11" name="Прямая со стрелкой 10"/>
          <p:cNvCxnSpPr>
            <a:stCxn id="4" idx="2"/>
          </p:cNvCxnSpPr>
          <p:nvPr/>
        </p:nvCxnSpPr>
        <p:spPr>
          <a:xfrm>
            <a:off x="2076156" y="2287310"/>
            <a:ext cx="0" cy="7868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4432648" y="1818982"/>
            <a:ext cx="3669274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ru-RU" sz="2400" b="1" dirty="0" err="1"/>
              <a:t>Raqobatchilarni</a:t>
            </a:r>
            <a:r>
              <a:rPr lang="ru-RU" sz="2400" b="1" dirty="0"/>
              <a:t> </a:t>
            </a:r>
            <a:r>
              <a:rPr lang="ru-RU" sz="2400" b="1" dirty="0" err="1"/>
              <a:t>tahlil</a:t>
            </a:r>
            <a:r>
              <a:rPr lang="ru-RU" sz="2400" b="1" dirty="0"/>
              <a:t> </a:t>
            </a:r>
            <a:r>
              <a:rPr lang="ru-RU" sz="2400" b="1" dirty="0" err="1"/>
              <a:t>qilish</a:t>
            </a:r>
            <a:endParaRPr lang="ru-RU" sz="2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57471" y="3256257"/>
            <a:ext cx="4366260" cy="707886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b="1" dirty="0" err="1"/>
              <a:t>Raqobatbardosh</a:t>
            </a:r>
            <a:r>
              <a:rPr lang="en-US" sz="2000" b="1" dirty="0"/>
              <a:t> </a:t>
            </a:r>
            <a:r>
              <a:rPr lang="en-US" sz="2000" b="1" dirty="0" err="1"/>
              <a:t>kuchlarni</a:t>
            </a:r>
            <a:r>
              <a:rPr lang="en-US" sz="2000" b="1" dirty="0"/>
              <a:t> </a:t>
            </a:r>
            <a:r>
              <a:rPr lang="en-US" sz="2000" b="1" dirty="0" err="1" smtClean="0"/>
              <a:t>baholash</a:t>
            </a:r>
            <a:endParaRPr lang="en-US" sz="2000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b="1" dirty="0" err="1"/>
              <a:t>Raqobatchilar</a:t>
            </a:r>
            <a:r>
              <a:rPr lang="en-US" sz="2000" b="1" dirty="0"/>
              <a:t> </a:t>
            </a:r>
            <a:r>
              <a:rPr lang="en-US" sz="2000" b="1" dirty="0" err="1"/>
              <a:t>profilingi</a:t>
            </a:r>
            <a:endParaRPr lang="ru-RU" sz="2000" dirty="0"/>
          </a:p>
        </p:txBody>
      </p:sp>
      <p:cxnSp>
        <p:nvCxnSpPr>
          <p:cNvPr id="15" name="Прямая со стрелкой 14"/>
          <p:cNvCxnSpPr>
            <a:stCxn id="12" idx="2"/>
          </p:cNvCxnSpPr>
          <p:nvPr/>
        </p:nvCxnSpPr>
        <p:spPr>
          <a:xfrm>
            <a:off x="6267285" y="2280647"/>
            <a:ext cx="0" cy="8128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2" idx="2"/>
            <a:endCxn id="12" idx="0"/>
          </p:cNvCxnSpPr>
          <p:nvPr/>
        </p:nvCxnSpPr>
        <p:spPr>
          <a:xfrm>
            <a:off x="3995936" y="999467"/>
            <a:ext cx="2271349" cy="8195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2411760" y="4437112"/>
            <a:ext cx="3331872" cy="461665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FFFF00"/>
                </a:solidFill>
              </a:rPr>
              <a:t>Iste'molchi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tahlili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076156" y="537321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buFont typeface="Arial" pitchFamily="34" charset="0"/>
              <a:buChar char="•"/>
            </a:pPr>
            <a:r>
              <a:rPr lang="ru-RU" sz="2400" b="1" dirty="0" err="1"/>
              <a:t>Iste'molchi</a:t>
            </a:r>
            <a:r>
              <a:rPr lang="ru-RU" sz="2400" b="1" dirty="0"/>
              <a:t> </a:t>
            </a:r>
            <a:r>
              <a:rPr lang="ru-RU" sz="2400" b="1" dirty="0" err="1" smtClean="0"/>
              <a:t>segmentatsiyasi</a:t>
            </a:r>
            <a:endParaRPr lang="ru-RU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 err="1"/>
              <a:t>Iste'molchilar</a:t>
            </a:r>
            <a:r>
              <a:rPr lang="ru-RU" sz="2400" b="1" dirty="0"/>
              <a:t> </a:t>
            </a:r>
            <a:r>
              <a:rPr lang="ru-RU" sz="2400" b="1" dirty="0" err="1"/>
              <a:t>fikri</a:t>
            </a:r>
            <a:endParaRPr lang="ru-RU" sz="2400" dirty="0"/>
          </a:p>
        </p:txBody>
      </p:sp>
      <p:cxnSp>
        <p:nvCxnSpPr>
          <p:cNvPr id="33" name="Прямая со стрелкой 32"/>
          <p:cNvCxnSpPr/>
          <p:nvPr/>
        </p:nvCxnSpPr>
        <p:spPr>
          <a:xfrm>
            <a:off x="4036122" y="4898777"/>
            <a:ext cx="0" cy="6184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stCxn id="2" idx="2"/>
          </p:cNvCxnSpPr>
          <p:nvPr/>
        </p:nvCxnSpPr>
        <p:spPr>
          <a:xfrm>
            <a:off x="3995936" y="999467"/>
            <a:ext cx="0" cy="32936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6622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7995" y="2348880"/>
            <a:ext cx="8352928" cy="230832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— </a:t>
            </a:r>
            <a:r>
              <a:rPr lang="en-US" sz="3600" b="1" dirty="0" err="1">
                <a:solidFill>
                  <a:srgbClr val="FF0000"/>
                </a:solidFill>
              </a:rPr>
              <a:t>bu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kompaniyalar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o'rtasidagi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raqobatda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muvaffaqiyat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qozonish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va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bozorda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o'z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pozitsiyalarini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mustahkamlash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uchun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ishlab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chiqilgan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rejalardir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153597"/>
            <a:ext cx="5112568" cy="584775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FFFF00"/>
                </a:solidFill>
              </a:rPr>
              <a:t>Raqobat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strategiyalari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endParaRPr lang="ru-RU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4776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13173"/>
            <a:ext cx="8208912" cy="2062103"/>
          </a:xfrm>
          <a:prstGeom prst="rect">
            <a:avLst/>
          </a:prstGeom>
          <a:solidFill>
            <a:srgbClr val="F694EA"/>
          </a:solidFill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/>
              <a:t>— </a:t>
            </a:r>
            <a:r>
              <a:rPr lang="en-US" sz="3200" dirty="0" err="1"/>
              <a:t>bu</a:t>
            </a:r>
            <a:r>
              <a:rPr lang="en-US" sz="3200" dirty="0"/>
              <a:t> </a:t>
            </a:r>
            <a:r>
              <a:rPr lang="en-US" sz="3200" dirty="0" err="1"/>
              <a:t>kompaniya</a:t>
            </a:r>
            <a:r>
              <a:rPr lang="en-US" sz="3200" dirty="0"/>
              <a:t> </a:t>
            </a:r>
            <a:r>
              <a:rPr lang="en-US" sz="3200" dirty="0" err="1"/>
              <a:t>o'zining</a:t>
            </a:r>
            <a:r>
              <a:rPr lang="en-US" sz="3200" dirty="0"/>
              <a:t> </a:t>
            </a:r>
            <a:r>
              <a:rPr lang="en-US" sz="3200" dirty="0" err="1"/>
              <a:t>bozor</a:t>
            </a:r>
            <a:r>
              <a:rPr lang="en-US" sz="3200" dirty="0"/>
              <a:t> </a:t>
            </a:r>
            <a:r>
              <a:rPr lang="en-US" sz="3200" dirty="0" err="1"/>
              <a:t>pozitsiyasini</a:t>
            </a:r>
            <a:r>
              <a:rPr lang="en-US" sz="3200" dirty="0"/>
              <a:t> </a:t>
            </a:r>
            <a:r>
              <a:rPr lang="en-US" sz="3200" dirty="0" err="1"/>
              <a:t>mustahkamlash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raqobatchilariga</a:t>
            </a:r>
            <a:r>
              <a:rPr lang="en-US" sz="3200" dirty="0"/>
              <a:t> </a:t>
            </a:r>
            <a:r>
              <a:rPr lang="en-US" sz="3200" dirty="0" err="1"/>
              <a:t>nisbatan</a:t>
            </a:r>
            <a:r>
              <a:rPr lang="en-US" sz="3200" dirty="0"/>
              <a:t> </a:t>
            </a:r>
            <a:r>
              <a:rPr lang="en-US" sz="3200" dirty="0" err="1"/>
              <a:t>ustunlikni</a:t>
            </a:r>
            <a:r>
              <a:rPr lang="en-US" sz="3200" dirty="0"/>
              <a:t> </a:t>
            </a:r>
            <a:r>
              <a:rPr lang="en-US" sz="3200" dirty="0" err="1"/>
              <a:t>qo'lga</a:t>
            </a:r>
            <a:r>
              <a:rPr lang="en-US" sz="3200" dirty="0"/>
              <a:t> </a:t>
            </a:r>
            <a:r>
              <a:rPr lang="en-US" sz="3200" dirty="0" err="1"/>
              <a:t>kiritish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 </a:t>
            </a:r>
            <a:r>
              <a:rPr lang="en-US" sz="3200" dirty="0" err="1"/>
              <a:t>belgilangan</a:t>
            </a:r>
            <a:r>
              <a:rPr lang="en-US" sz="3200" dirty="0"/>
              <a:t> </a:t>
            </a:r>
            <a:r>
              <a:rPr lang="en-US" sz="3200" dirty="0" err="1"/>
              <a:t>uzoq</a:t>
            </a:r>
            <a:r>
              <a:rPr lang="en-US" sz="3200" dirty="0"/>
              <a:t> </a:t>
            </a:r>
            <a:r>
              <a:rPr lang="en-US" sz="3200" dirty="0" err="1"/>
              <a:t>muddatli</a:t>
            </a:r>
            <a:r>
              <a:rPr lang="en-US" sz="3200" dirty="0"/>
              <a:t> </a:t>
            </a:r>
            <a:r>
              <a:rPr lang="en-US" sz="3200" dirty="0" err="1"/>
              <a:t>reja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chora-tadbirlar</a:t>
            </a:r>
            <a:r>
              <a:rPr lang="en-US" sz="3200" dirty="0"/>
              <a:t> </a:t>
            </a:r>
            <a:r>
              <a:rPr lang="en-US" sz="3200" dirty="0" err="1"/>
              <a:t>to'plamidir</a:t>
            </a:r>
            <a:r>
              <a:rPr lang="en-US" sz="3200" dirty="0"/>
              <a:t>.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747205" y="546884"/>
            <a:ext cx="3649589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</a:rPr>
              <a:t>Raqobat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strategiyasi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35896" y="4437112"/>
            <a:ext cx="4461944" cy="1569660"/>
          </a:xfrm>
          <a:prstGeom prst="rect">
            <a:avLst/>
          </a:prstGeom>
          <a:solidFill>
            <a:srgbClr val="FFFF66"/>
          </a:solidFill>
        </p:spPr>
        <p:txBody>
          <a:bodyPr wrap="square">
            <a:spAutoFit/>
          </a:bodyPr>
          <a:lstStyle/>
          <a:p>
            <a:pPr lvl="0" algn="just"/>
            <a:r>
              <a:rPr lang="en-US" sz="2400" dirty="0">
                <a:solidFill>
                  <a:prstClr val="black"/>
                </a:solidFill>
              </a:rPr>
              <a:t>Bu </a:t>
            </a:r>
            <a:r>
              <a:rPr lang="en-US" sz="2400" dirty="0" err="1">
                <a:solidFill>
                  <a:prstClr val="black"/>
                </a:solidFill>
              </a:rPr>
              <a:t>strategiyalar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korxonaning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resurslarini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qanday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taqsimlashini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va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qaysi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yo'nalishda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rivojlanishini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belgilaydi</a:t>
            </a:r>
            <a:r>
              <a:rPr lang="en-US" sz="2400" dirty="0">
                <a:solidFill>
                  <a:prstClr val="black"/>
                </a:solidFill>
              </a:rPr>
              <a:t>.</a:t>
            </a:r>
            <a:endParaRPr lang="ru-RU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001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836712"/>
            <a:ext cx="6768752" cy="461665"/>
          </a:xfrm>
          <a:prstGeom prst="rect">
            <a:avLst/>
          </a:prstGeom>
          <a:solidFill>
            <a:srgbClr val="00FF99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/>
              <a:t>Raqobat</a:t>
            </a:r>
            <a:r>
              <a:rPr lang="ru-RU" sz="2400" b="1" dirty="0"/>
              <a:t> </a:t>
            </a:r>
            <a:r>
              <a:rPr lang="ru-RU" sz="2400" b="1" dirty="0" err="1"/>
              <a:t>strategiyalarining</a:t>
            </a:r>
            <a:r>
              <a:rPr lang="ru-RU" sz="2400" b="1" dirty="0"/>
              <a:t> </a:t>
            </a:r>
            <a:r>
              <a:rPr lang="ru-RU" sz="2400" b="1" dirty="0" err="1"/>
              <a:t>ahamiyati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997839"/>
            <a:ext cx="554461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 err="1">
                <a:solidFill>
                  <a:srgbClr val="FF0000"/>
                </a:solidFill>
              </a:rPr>
              <a:t>Raqobatchilarni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tahlil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qilish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endParaRPr lang="en-US" sz="2800" b="1" dirty="0"/>
          </a:p>
          <a:p>
            <a:pPr lvl="0"/>
            <a:endParaRPr lang="en-US" sz="2800" b="1" dirty="0" smtClean="0"/>
          </a:p>
          <a:p>
            <a:pPr lvl="0"/>
            <a:r>
              <a:rPr lang="ru-RU" sz="2800" b="1" dirty="0" err="1" smtClean="0">
                <a:solidFill>
                  <a:srgbClr val="0070C0"/>
                </a:solidFill>
              </a:rPr>
              <a:t>Mijozlar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>
                <a:solidFill>
                  <a:srgbClr val="0070C0"/>
                </a:solidFill>
              </a:rPr>
              <a:t>ehtiyojini</a:t>
            </a:r>
            <a:r>
              <a:rPr lang="ru-RU" sz="2800" b="1" dirty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qondirish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endParaRPr lang="en-US" sz="2800" dirty="0" smtClean="0">
              <a:solidFill>
                <a:srgbClr val="0070C0"/>
              </a:solidFill>
            </a:endParaRPr>
          </a:p>
          <a:p>
            <a:pPr lvl="0"/>
            <a:endParaRPr lang="en-US" sz="2800" dirty="0"/>
          </a:p>
          <a:p>
            <a:pPr lvl="0"/>
            <a:endParaRPr lang="ru-RU" sz="2800" dirty="0"/>
          </a:p>
          <a:p>
            <a:r>
              <a:rPr lang="en-US" sz="2800" b="1" dirty="0" err="1"/>
              <a:t>Inson</a:t>
            </a:r>
            <a:r>
              <a:rPr lang="en-US" sz="2800" b="1" dirty="0"/>
              <a:t> </a:t>
            </a:r>
            <a:r>
              <a:rPr lang="en-US" sz="2800" b="1" dirty="0" err="1"/>
              <a:t>resurslarini</a:t>
            </a:r>
            <a:r>
              <a:rPr lang="en-US" sz="2800" b="1" dirty="0"/>
              <a:t> </a:t>
            </a:r>
            <a:r>
              <a:rPr lang="en-US" sz="2800" b="1" dirty="0" err="1"/>
              <a:t>boshqarish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63824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620688"/>
            <a:ext cx="6336704" cy="523220"/>
          </a:xfrm>
          <a:prstGeom prst="rect">
            <a:avLst/>
          </a:prstGeom>
          <a:solidFill>
            <a:srgbClr val="00FF99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Raqobat</a:t>
            </a:r>
            <a:r>
              <a:rPr lang="en-US" sz="2800" b="1" dirty="0"/>
              <a:t> </a:t>
            </a:r>
            <a:r>
              <a:rPr lang="en-US" sz="2800" b="1" dirty="0" err="1"/>
              <a:t>strategiyalarining</a:t>
            </a:r>
            <a:r>
              <a:rPr lang="en-US" sz="2800" b="1" dirty="0"/>
              <a:t> </a:t>
            </a:r>
            <a:r>
              <a:rPr lang="en-US" sz="2800" b="1" dirty="0" err="1"/>
              <a:t>turlari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85898" y="1681998"/>
            <a:ext cx="2681440" cy="830997"/>
          </a:xfrm>
          <a:prstGeom prst="rect">
            <a:avLst/>
          </a:prstGeom>
          <a:solidFill>
            <a:srgbClr val="90FADE"/>
          </a:solidFill>
        </p:spPr>
        <p:txBody>
          <a:bodyPr wrap="none">
            <a:spAutoFit/>
          </a:bodyPr>
          <a:lstStyle/>
          <a:p>
            <a:pPr algn="ctr"/>
            <a:r>
              <a:rPr lang="en-US" sz="2400" b="1" dirty="0" err="1"/>
              <a:t>Porterning</a:t>
            </a:r>
            <a:r>
              <a:rPr lang="en-US" sz="2400" b="1" dirty="0"/>
              <a:t> </a:t>
            </a:r>
            <a:r>
              <a:rPr lang="en-US" sz="2400" b="1" dirty="0" err="1"/>
              <a:t>raqobat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pPr algn="ctr"/>
            <a:r>
              <a:rPr lang="en-US" sz="2400" b="1" dirty="0" err="1" smtClean="0"/>
              <a:t>strategiyalari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76056" y="1700808"/>
            <a:ext cx="2722797" cy="830997"/>
          </a:xfrm>
          <a:prstGeom prst="rect">
            <a:avLst/>
          </a:prstGeom>
          <a:solidFill>
            <a:srgbClr val="FFFF66"/>
          </a:solidFill>
        </p:spPr>
        <p:txBody>
          <a:bodyPr wrap="none">
            <a:spAutoFit/>
          </a:bodyPr>
          <a:lstStyle/>
          <a:p>
            <a:pPr algn="ctr"/>
            <a:r>
              <a:rPr lang="ru-RU" sz="2400" b="1" dirty="0" err="1"/>
              <a:t>Zamonaviy</a:t>
            </a:r>
            <a:r>
              <a:rPr lang="ru-RU" sz="2400" b="1" dirty="0"/>
              <a:t> </a:t>
            </a:r>
            <a:r>
              <a:rPr lang="ru-RU" sz="2400" b="1" dirty="0" err="1"/>
              <a:t>raqobat</a:t>
            </a:r>
            <a:r>
              <a:rPr lang="ru-RU" sz="2400" b="1" dirty="0"/>
              <a:t> </a:t>
            </a:r>
            <a:endParaRPr lang="en-US" sz="2400" b="1" dirty="0" smtClean="0"/>
          </a:p>
          <a:p>
            <a:pPr algn="ctr"/>
            <a:r>
              <a:rPr lang="ru-RU" sz="2400" b="1" dirty="0" err="1" smtClean="0"/>
              <a:t>strategiyalari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6138" y="3226853"/>
            <a:ext cx="3558090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2000" b="1" dirty="0"/>
              <a:t>Cost Leadership (</a:t>
            </a:r>
            <a:r>
              <a:rPr lang="en-US" sz="2000" b="1" dirty="0" err="1"/>
              <a:t>Narx</a:t>
            </a:r>
            <a:r>
              <a:rPr lang="en-US" sz="2000" b="1" dirty="0"/>
              <a:t> </a:t>
            </a:r>
            <a:r>
              <a:rPr lang="en-US" sz="2000" b="1" dirty="0" err="1"/>
              <a:t>ustunligi</a:t>
            </a:r>
            <a:r>
              <a:rPr lang="en-US" sz="2000" b="1" dirty="0"/>
              <a:t>)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7594" y="4077072"/>
            <a:ext cx="3596634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/>
              <a:t>Differentiation (</a:t>
            </a:r>
            <a:r>
              <a:rPr lang="en-US" sz="2000" b="1" dirty="0" err="1"/>
              <a:t>Farqlanish</a:t>
            </a:r>
            <a:r>
              <a:rPr lang="en-US" sz="2000" b="1" dirty="0"/>
              <a:t>)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17594" y="5013176"/>
            <a:ext cx="3596634" cy="646331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Focus (</a:t>
            </a:r>
            <a:r>
              <a:rPr lang="en-US" b="1" dirty="0" err="1">
                <a:solidFill>
                  <a:srgbClr val="FFFF00"/>
                </a:solidFill>
              </a:rPr>
              <a:t>Diqqat</a:t>
            </a:r>
            <a:r>
              <a:rPr lang="en-US" b="1" dirty="0" smtClean="0">
                <a:solidFill>
                  <a:srgbClr val="FFFF00"/>
                </a:solidFill>
              </a:rPr>
              <a:t>)</a:t>
            </a:r>
          </a:p>
          <a:p>
            <a:endParaRPr lang="ru-RU" dirty="0">
              <a:solidFill>
                <a:srgbClr val="FFFF00"/>
              </a:solidFill>
            </a:endParaRPr>
          </a:p>
        </p:txBody>
      </p:sp>
      <p:cxnSp>
        <p:nvCxnSpPr>
          <p:cNvPr id="9" name="Прямая со стрелкой 8"/>
          <p:cNvCxnSpPr>
            <a:endCxn id="3" idx="3"/>
          </p:cNvCxnSpPr>
          <p:nvPr/>
        </p:nvCxnSpPr>
        <p:spPr>
          <a:xfrm flipH="1">
            <a:off x="3667338" y="1143908"/>
            <a:ext cx="832654" cy="9535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endCxn id="4" idx="1"/>
          </p:cNvCxnSpPr>
          <p:nvPr/>
        </p:nvCxnSpPr>
        <p:spPr>
          <a:xfrm>
            <a:off x="4499992" y="1143908"/>
            <a:ext cx="576064" cy="9723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2247520" y="2531805"/>
            <a:ext cx="0" cy="7138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5" idx="2"/>
            <a:endCxn id="6" idx="0"/>
          </p:cNvCxnSpPr>
          <p:nvPr/>
        </p:nvCxnSpPr>
        <p:spPr>
          <a:xfrm flipH="1">
            <a:off x="2215911" y="3626963"/>
            <a:ext cx="19272" cy="4501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6" idx="2"/>
            <a:endCxn id="7" idx="0"/>
          </p:cNvCxnSpPr>
          <p:nvPr/>
        </p:nvCxnSpPr>
        <p:spPr>
          <a:xfrm>
            <a:off x="2215911" y="4477182"/>
            <a:ext cx="0" cy="5359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4841704" y="3226853"/>
            <a:ext cx="3690736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 err="1"/>
              <a:t>Innovatsion</a:t>
            </a:r>
            <a:r>
              <a:rPr lang="en-US" sz="2000" b="1" dirty="0"/>
              <a:t> </a:t>
            </a:r>
            <a:r>
              <a:rPr lang="en-US" sz="2000" b="1" dirty="0" err="1"/>
              <a:t>strategiyalar</a:t>
            </a:r>
            <a:endParaRPr lang="ru-RU" sz="20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838234" y="4118507"/>
            <a:ext cx="3694206" cy="4001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 err="1"/>
              <a:t>Tezkor</a:t>
            </a:r>
            <a:r>
              <a:rPr lang="en-US" sz="2000" b="1" dirty="0"/>
              <a:t> </a:t>
            </a:r>
            <a:r>
              <a:rPr lang="en-US" sz="2000" b="1" dirty="0" err="1"/>
              <a:t>moslashish</a:t>
            </a:r>
            <a:r>
              <a:rPr lang="en-US" sz="2000" b="1" dirty="0"/>
              <a:t> </a:t>
            </a:r>
            <a:r>
              <a:rPr lang="en-US" sz="2000" b="1" dirty="0" err="1"/>
              <a:t>strategiyalari</a:t>
            </a:r>
            <a:endParaRPr lang="ru-RU" sz="20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4788024" y="4996731"/>
            <a:ext cx="3737489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FF99"/>
                </a:solidFill>
              </a:rPr>
              <a:t>Ekologik</a:t>
            </a:r>
            <a:r>
              <a:rPr lang="en-US" sz="2000" b="1" dirty="0">
                <a:solidFill>
                  <a:srgbClr val="00FF99"/>
                </a:solidFill>
              </a:rPr>
              <a:t> </a:t>
            </a:r>
            <a:r>
              <a:rPr lang="en-US" sz="2000" b="1" dirty="0" err="1">
                <a:solidFill>
                  <a:srgbClr val="00FF99"/>
                </a:solidFill>
              </a:rPr>
              <a:t>va</a:t>
            </a:r>
            <a:r>
              <a:rPr lang="en-US" sz="2000" b="1" dirty="0">
                <a:solidFill>
                  <a:srgbClr val="00FF99"/>
                </a:solidFill>
              </a:rPr>
              <a:t> </a:t>
            </a:r>
            <a:r>
              <a:rPr lang="en-US" sz="2000" b="1" dirty="0" err="1">
                <a:solidFill>
                  <a:srgbClr val="00FF99"/>
                </a:solidFill>
              </a:rPr>
              <a:t>ijtimoiy</a:t>
            </a:r>
            <a:r>
              <a:rPr lang="en-US" sz="2000" b="1" dirty="0">
                <a:solidFill>
                  <a:srgbClr val="00FF99"/>
                </a:solidFill>
              </a:rPr>
              <a:t> </a:t>
            </a:r>
            <a:r>
              <a:rPr lang="en-US" sz="2000" b="1" dirty="0" err="1">
                <a:solidFill>
                  <a:srgbClr val="00FF99"/>
                </a:solidFill>
              </a:rPr>
              <a:t>mas'uliyat</a:t>
            </a:r>
            <a:r>
              <a:rPr lang="en-US" sz="2000" b="1" dirty="0">
                <a:solidFill>
                  <a:srgbClr val="00FF99"/>
                </a:solidFill>
              </a:rPr>
              <a:t> </a:t>
            </a:r>
            <a:endParaRPr lang="en-US" sz="2000" b="1" dirty="0" smtClean="0">
              <a:solidFill>
                <a:srgbClr val="00FF99"/>
              </a:solidFill>
            </a:endParaRPr>
          </a:p>
          <a:p>
            <a:pPr algn="ctr"/>
            <a:r>
              <a:rPr lang="en-US" sz="2000" b="1" dirty="0" err="1" smtClean="0">
                <a:solidFill>
                  <a:srgbClr val="00FF99"/>
                </a:solidFill>
              </a:rPr>
              <a:t>strategiyalari</a:t>
            </a:r>
            <a:endParaRPr lang="ru-RU" sz="2000" dirty="0">
              <a:solidFill>
                <a:srgbClr val="00FF99"/>
              </a:solidFill>
            </a:endParaRPr>
          </a:p>
        </p:txBody>
      </p:sp>
      <p:cxnSp>
        <p:nvCxnSpPr>
          <p:cNvPr id="24" name="Прямая со стрелкой 23"/>
          <p:cNvCxnSpPr>
            <a:stCxn id="4" idx="2"/>
          </p:cNvCxnSpPr>
          <p:nvPr/>
        </p:nvCxnSpPr>
        <p:spPr>
          <a:xfrm flipH="1">
            <a:off x="6437454" y="2531805"/>
            <a:ext cx="1" cy="695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6437455" y="3626963"/>
            <a:ext cx="0" cy="4501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6437455" y="4518617"/>
            <a:ext cx="0" cy="4781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15603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273</Words>
  <Application>Microsoft Office PowerPoint</Application>
  <PresentationFormat>Экран (4:3)</PresentationFormat>
  <Paragraphs>77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Windows</dc:creator>
  <cp:lastModifiedBy>User Windows</cp:lastModifiedBy>
  <cp:revision>30</cp:revision>
  <dcterms:created xsi:type="dcterms:W3CDTF">2024-10-04T17:34:31Z</dcterms:created>
  <dcterms:modified xsi:type="dcterms:W3CDTF">2024-10-04T18:55:53Z</dcterms:modified>
</cp:coreProperties>
</file>